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5" r:id="rId4"/>
  </p:sldMasterIdLst>
  <p:notesMasterIdLst>
    <p:notesMasterId r:id="rId22"/>
  </p:notesMasterIdLst>
  <p:sldIdLst>
    <p:sldId id="275" r:id="rId5"/>
    <p:sldId id="284" r:id="rId6"/>
    <p:sldId id="279" r:id="rId7"/>
    <p:sldId id="296" r:id="rId8"/>
    <p:sldId id="315" r:id="rId9"/>
    <p:sldId id="285" r:id="rId10"/>
    <p:sldId id="299" r:id="rId11"/>
    <p:sldId id="319" r:id="rId12"/>
    <p:sldId id="320" r:id="rId13"/>
    <p:sldId id="286" r:id="rId14"/>
    <p:sldId id="314" r:id="rId15"/>
    <p:sldId id="300" r:id="rId16"/>
    <p:sldId id="316" r:id="rId17"/>
    <p:sldId id="318" r:id="rId18"/>
    <p:sldId id="317" r:id="rId19"/>
    <p:sldId id="310" r:id="rId20"/>
    <p:sldId id="31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xample of each Layout" id="{CDA789D4-8228-44E3-B4A6-BC2A4670AB82}">
          <p14:sldIdLst>
            <p14:sldId id="275"/>
            <p14:sldId id="284"/>
            <p14:sldId id="279"/>
            <p14:sldId id="296"/>
            <p14:sldId id="315"/>
            <p14:sldId id="285"/>
            <p14:sldId id="299"/>
            <p14:sldId id="319"/>
            <p14:sldId id="320"/>
            <p14:sldId id="286"/>
            <p14:sldId id="314"/>
            <p14:sldId id="300"/>
            <p14:sldId id="316"/>
            <p14:sldId id="318"/>
            <p14:sldId id="317"/>
            <p14:sldId id="310"/>
            <p14:sldId id="313"/>
          </p14:sldIdLst>
        </p14:section>
        <p14:section name="Exemplars from Elli" id="{26E989CE-E0F0-43E9-BA09-F8B0E6DC57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5AA8"/>
    <a:srgbClr val="D2D2F1"/>
    <a:srgbClr val="65BB7B"/>
    <a:srgbClr val="D6EDCF"/>
    <a:srgbClr val="30335D"/>
    <a:srgbClr val="FFFFFF"/>
    <a:srgbClr val="57576B"/>
    <a:srgbClr val="F1F1F1"/>
    <a:srgbClr val="D9D9D9"/>
    <a:srgbClr val="E3E3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11CF0B-D3E0-4AA2-BDEB-C2EC3F2D6C7D}" v="1" dt="2024-01-04T17:50:48.1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748" autoAdjust="0"/>
  </p:normalViewPr>
  <p:slideViewPr>
    <p:cSldViewPr snapToGrid="0">
      <p:cViewPr varScale="1">
        <p:scale>
          <a:sx n="70" d="100"/>
          <a:sy n="70" d="100"/>
        </p:scale>
        <p:origin x="102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title>
      <c:tx>
        <c:rich>
          <a:bodyPr rot="0" spcFirstLastPara="1" vertOverflow="ellipsis" vert="horz" wrap="square" anchor="ctr" anchorCtr="1"/>
          <a:lstStyle/>
          <a:p>
            <a:pPr>
              <a:defRPr sz="2000" b="1" i="0" u="none" strike="noStrike" kern="1200" spc="0" baseline="0">
                <a:solidFill>
                  <a:schemeClr val="bg1"/>
                </a:solidFill>
                <a:latin typeface="Avenir Black"/>
                <a:ea typeface="+mn-ea"/>
                <a:cs typeface="+mn-cs"/>
              </a:defRPr>
            </a:pPr>
            <a:r>
              <a:rPr lang="en-US" sz="2000" b="1" dirty="0">
                <a:latin typeface="Avenir Black"/>
              </a:rPr>
              <a:t>Cross Entropy</a:t>
            </a:r>
          </a:p>
          <a:p>
            <a:pPr>
              <a:defRPr sz="2000" b="1">
                <a:latin typeface="Avenir Black"/>
              </a:defRPr>
            </a:pPr>
            <a:r>
              <a:rPr lang="en-US" sz="2000" b="1" baseline="0" dirty="0">
                <a:latin typeface="Avenir Black"/>
              </a:rPr>
              <a:t> Yellow</a:t>
            </a:r>
            <a:r>
              <a:rPr lang="en-US" sz="2000" b="1" dirty="0">
                <a:latin typeface="Avenir Black"/>
              </a:rPr>
              <a:t> Point</a:t>
            </a:r>
            <a:r>
              <a:rPr lang="en-US" sz="2000" b="1" baseline="0" dirty="0">
                <a:latin typeface="Avenir Black"/>
              </a:rPr>
              <a:t> Prediction</a:t>
            </a:r>
            <a:endParaRPr lang="en-US" sz="2000" b="1" dirty="0">
              <a:latin typeface="Avenir Black"/>
            </a:endParaRPr>
          </a:p>
        </c:rich>
      </c:tx>
      <c:layout>
        <c:manualLayout>
          <c:xMode val="edge"/>
          <c:yMode val="edge"/>
          <c:x val="0.31640269281459665"/>
          <c:y val="2.9092997608028689E-2"/>
        </c:manualLayout>
      </c:layout>
      <c:overlay val="0"/>
      <c:spPr>
        <a:noFill/>
        <a:ln>
          <a:noFill/>
        </a:ln>
        <a:effectLst/>
      </c:spPr>
      <c:txPr>
        <a:bodyPr rot="0" spcFirstLastPara="1" vertOverflow="ellipsis" vert="horz" wrap="square" anchor="ctr" anchorCtr="1"/>
        <a:lstStyle/>
        <a:p>
          <a:pPr>
            <a:defRPr sz="2000" b="1" i="0" u="none" strike="noStrike" kern="1200" spc="0" baseline="0">
              <a:solidFill>
                <a:schemeClr val="bg1"/>
              </a:solidFill>
              <a:latin typeface="Avenir Black"/>
              <a:ea typeface="+mn-ea"/>
              <a:cs typeface="+mn-cs"/>
            </a:defRPr>
          </a:pPr>
          <a:endParaRPr lang="en-US"/>
        </a:p>
      </c:txPr>
    </c:title>
    <c:autoTitleDeleted val="0"/>
    <c:plotArea>
      <c:layout/>
      <c:lineChart>
        <c:grouping val="standard"/>
        <c:varyColors val="0"/>
        <c:ser>
          <c:idx val="0"/>
          <c:order val="0"/>
          <c:tx>
            <c:strRef>
              <c:f>Sheet1!$B$1</c:f>
              <c:strCache>
                <c:ptCount val="1"/>
                <c:pt idx="0">
                  <c:v>Loss if True</c:v>
                </c:pt>
              </c:strCache>
            </c:strRef>
          </c:tx>
          <c:spPr>
            <a:ln w="63500" cap="rnd">
              <a:solidFill>
                <a:srgbClr val="FFC000"/>
              </a:solidFill>
              <a:round/>
            </a:ln>
            <a:effectLst/>
          </c:spPr>
          <c:marker>
            <c:symbol val="none"/>
          </c:marker>
          <c:cat>
            <c:numRef>
              <c:f>Sheet1!$A$2:$A$28</c:f>
              <c:numCache>
                <c:formatCode>General</c:formatCode>
                <c:ptCount val="27"/>
                <c:pt idx="0">
                  <c:v>1.0000000000000001E-5</c:v>
                </c:pt>
                <c:pt idx="1">
                  <c:v>1E-4</c:v>
                </c:pt>
                <c:pt idx="2">
                  <c:v>1E-3</c:v>
                </c:pt>
                <c:pt idx="3">
                  <c:v>0.01</c:v>
                </c:pt>
                <c:pt idx="4">
                  <c:v>0.05</c:v>
                </c:pt>
                <c:pt idx="5">
                  <c:v>0.1</c:v>
                </c:pt>
                <c:pt idx="6">
                  <c:v>0.15</c:v>
                </c:pt>
                <c:pt idx="7">
                  <c:v>0.2</c:v>
                </c:pt>
                <c:pt idx="8">
                  <c:v>0.25</c:v>
                </c:pt>
                <c:pt idx="9">
                  <c:v>0.3</c:v>
                </c:pt>
                <c:pt idx="10">
                  <c:v>0.35</c:v>
                </c:pt>
                <c:pt idx="11">
                  <c:v>0.4</c:v>
                </c:pt>
                <c:pt idx="12">
                  <c:v>0.45</c:v>
                </c:pt>
                <c:pt idx="13">
                  <c:v>0.5</c:v>
                </c:pt>
                <c:pt idx="14">
                  <c:v>0.55000000000000004</c:v>
                </c:pt>
                <c:pt idx="15">
                  <c:v>0.6</c:v>
                </c:pt>
                <c:pt idx="16">
                  <c:v>0.65</c:v>
                </c:pt>
                <c:pt idx="17">
                  <c:v>0.7</c:v>
                </c:pt>
                <c:pt idx="18">
                  <c:v>0.75</c:v>
                </c:pt>
                <c:pt idx="19">
                  <c:v>0.8</c:v>
                </c:pt>
                <c:pt idx="20">
                  <c:v>0.85</c:v>
                </c:pt>
                <c:pt idx="21">
                  <c:v>0.9</c:v>
                </c:pt>
                <c:pt idx="22">
                  <c:v>0.95</c:v>
                </c:pt>
                <c:pt idx="23">
                  <c:v>0.99</c:v>
                </c:pt>
                <c:pt idx="24">
                  <c:v>0.999</c:v>
                </c:pt>
                <c:pt idx="25">
                  <c:v>0.99990000000000001</c:v>
                </c:pt>
                <c:pt idx="26">
                  <c:v>0.99999000000000005</c:v>
                </c:pt>
              </c:numCache>
            </c:numRef>
          </c:cat>
          <c:val>
            <c:numRef>
              <c:f>Sheet1!$B$2:$B$28</c:f>
              <c:numCache>
                <c:formatCode>General</c:formatCode>
                <c:ptCount val="27"/>
                <c:pt idx="0">
                  <c:v>5</c:v>
                </c:pt>
                <c:pt idx="1">
                  <c:v>4</c:v>
                </c:pt>
                <c:pt idx="2">
                  <c:v>3</c:v>
                </c:pt>
                <c:pt idx="3">
                  <c:v>2</c:v>
                </c:pt>
                <c:pt idx="4">
                  <c:v>1.3010299956639813</c:v>
                </c:pt>
                <c:pt idx="5">
                  <c:v>1</c:v>
                </c:pt>
                <c:pt idx="6">
                  <c:v>0.82390874094431876</c:v>
                </c:pt>
                <c:pt idx="7">
                  <c:v>0.69897000433601875</c:v>
                </c:pt>
                <c:pt idx="8">
                  <c:v>0.6020599913279624</c:v>
                </c:pt>
                <c:pt idx="9">
                  <c:v>0.52287874528033762</c:v>
                </c:pt>
                <c:pt idx="10">
                  <c:v>0.45593195564972439</c:v>
                </c:pt>
                <c:pt idx="11">
                  <c:v>0.3979400086720376</c:v>
                </c:pt>
                <c:pt idx="12">
                  <c:v>0.34678748622465633</c:v>
                </c:pt>
                <c:pt idx="13">
                  <c:v>0.3010299956639812</c:v>
                </c:pt>
                <c:pt idx="14">
                  <c:v>0.25963731050575611</c:v>
                </c:pt>
                <c:pt idx="15">
                  <c:v>0.22184874961635639</c:v>
                </c:pt>
                <c:pt idx="16">
                  <c:v>0.18708664335714442</c:v>
                </c:pt>
                <c:pt idx="17">
                  <c:v>0.15490195998574319</c:v>
                </c:pt>
                <c:pt idx="18">
                  <c:v>0.12493873660829995</c:v>
                </c:pt>
                <c:pt idx="19">
                  <c:v>9.6910013008056392E-2</c:v>
                </c:pt>
                <c:pt idx="20">
                  <c:v>7.0581074285707285E-2</c:v>
                </c:pt>
                <c:pt idx="21">
                  <c:v>4.5757490560675115E-2</c:v>
                </c:pt>
                <c:pt idx="22">
                  <c:v>2.2276394711152253E-2</c:v>
                </c:pt>
                <c:pt idx="23">
                  <c:v>4.3648054024500883E-3</c:v>
                </c:pt>
                <c:pt idx="24">
                  <c:v>4.3451177401769168E-4</c:v>
                </c:pt>
                <c:pt idx="25">
                  <c:v>4.3431619807505604E-5</c:v>
                </c:pt>
                <c:pt idx="26">
                  <c:v>4.3429665338816141E-6</c:v>
                </c:pt>
              </c:numCache>
            </c:numRef>
          </c:val>
          <c:smooth val="1"/>
          <c:extLst>
            <c:ext xmlns:c16="http://schemas.microsoft.com/office/drawing/2014/chart" uri="{C3380CC4-5D6E-409C-BE32-E72D297353CC}">
              <c16:uniqueId val="{00000000-208C-4E9F-8E7D-E63279A4C302}"/>
            </c:ext>
          </c:extLst>
        </c:ser>
        <c:dLbls>
          <c:showLegendKey val="0"/>
          <c:showVal val="0"/>
          <c:showCatName val="0"/>
          <c:showSerName val="0"/>
          <c:showPercent val="0"/>
          <c:showBubbleSize val="0"/>
        </c:dLbls>
        <c:smooth val="0"/>
        <c:axId val="967256824"/>
        <c:axId val="967254528"/>
      </c:lineChart>
      <c:catAx>
        <c:axId val="967256824"/>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r>
                  <a:rPr lang="en-US" sz="2000" dirty="0"/>
                  <a:t>Predicted probability yellow</a:t>
                </a:r>
              </a:p>
            </c:rich>
          </c:tx>
          <c:layout>
            <c:manualLayout>
              <c:xMode val="edge"/>
              <c:yMode val="edge"/>
              <c:x val="0.23905506451079694"/>
              <c:y val="0.93276433091024813"/>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endParaRPr lang="en-US"/>
            </a:p>
          </c:txPr>
        </c:title>
        <c:numFmt formatCode="#,##0.00"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bg1"/>
                </a:solidFill>
                <a:latin typeface="Avenir Black"/>
                <a:ea typeface="+mn-ea"/>
                <a:cs typeface="+mn-cs"/>
              </a:defRPr>
            </a:pPr>
            <a:endParaRPr lang="en-US"/>
          </a:p>
        </c:txPr>
        <c:crossAx val="967254528"/>
        <c:crosses val="autoZero"/>
        <c:auto val="1"/>
        <c:lblAlgn val="ctr"/>
        <c:lblOffset val="100"/>
        <c:tickLblSkip val="4"/>
        <c:tickMarkSkip val="4"/>
        <c:noMultiLvlLbl val="0"/>
      </c:catAx>
      <c:valAx>
        <c:axId val="967254528"/>
        <c:scaling>
          <c:orientation val="minMax"/>
          <c:max val="5"/>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800" b="0" i="0" u="none" strike="noStrike" kern="1200" baseline="0">
                    <a:solidFill>
                      <a:schemeClr val="bg1"/>
                    </a:solidFill>
                    <a:latin typeface="Avenir Black"/>
                    <a:ea typeface="+mn-ea"/>
                    <a:cs typeface="+mn-cs"/>
                  </a:defRPr>
                </a:pPr>
                <a:r>
                  <a:rPr lang="en-US" sz="2800">
                    <a:latin typeface="Avenir Black"/>
                  </a:rPr>
                  <a:t>Loss</a:t>
                </a:r>
              </a:p>
            </c:rich>
          </c:tx>
          <c:overlay val="0"/>
          <c:spPr>
            <a:noFill/>
            <a:ln>
              <a:noFill/>
            </a:ln>
            <a:effectLst/>
          </c:spPr>
          <c:txPr>
            <a:bodyPr rot="-5400000" spcFirstLastPara="1" vertOverflow="ellipsis" vert="horz" wrap="square" anchor="ctr" anchorCtr="1"/>
            <a:lstStyle/>
            <a:p>
              <a:pPr>
                <a:defRPr sz="2800" b="0" i="0" u="none" strike="noStrike" kern="1200" baseline="0">
                  <a:solidFill>
                    <a:schemeClr val="bg1"/>
                  </a:solidFill>
                  <a:latin typeface="Avenir Black"/>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bg1"/>
                </a:solidFill>
                <a:latin typeface="Avenir Black"/>
                <a:ea typeface="+mn-ea"/>
                <a:cs typeface="+mn-cs"/>
              </a:defRPr>
            </a:pPr>
            <a:endParaRPr lang="en-US"/>
          </a:p>
        </c:txPr>
        <c:crossAx val="967256824"/>
        <c:crosses val="autoZero"/>
        <c:crossBetween val="midCat"/>
      </c:valAx>
      <c:spPr>
        <a:solidFill>
          <a:sysClr val="window" lastClr="FFFFFF">
            <a:lumMod val="85000"/>
          </a:sysClr>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Sheet1!$B$1</c:f>
              <c:strCache>
                <c:ptCount val="1"/>
                <c:pt idx="0">
                  <c:v>Y-Red</c:v>
                </c:pt>
              </c:strCache>
            </c:strRef>
          </c:tx>
          <c:spPr>
            <a:ln w="28575" cap="rnd">
              <a:noFill/>
              <a:round/>
            </a:ln>
            <a:effectLst/>
          </c:spPr>
          <c:marker>
            <c:symbol val="circle"/>
            <c:size val="15"/>
            <c:spPr>
              <a:solidFill>
                <a:srgbClr val="FFC000"/>
              </a:solidFill>
              <a:ln w="9525">
                <a:solidFill>
                  <a:schemeClr val="accent2"/>
                </a:solidFill>
              </a:ln>
              <a:effectLst/>
            </c:spPr>
          </c:marker>
          <c:xVal>
            <c:numRef>
              <c:f>Sheet1!$A$2:$A$5</c:f>
              <c:numCache>
                <c:formatCode>General</c:formatCode>
                <c:ptCount val="4"/>
                <c:pt idx="0">
                  <c:v>1</c:v>
                </c:pt>
                <c:pt idx="1">
                  <c:v>1</c:v>
                </c:pt>
                <c:pt idx="2">
                  <c:v>2</c:v>
                </c:pt>
                <c:pt idx="3">
                  <c:v>0.5</c:v>
                </c:pt>
              </c:numCache>
            </c:numRef>
          </c:xVal>
          <c:yVal>
            <c:numRef>
              <c:f>Sheet1!$B$2:$B$5</c:f>
              <c:numCache>
                <c:formatCode>General</c:formatCode>
                <c:ptCount val="4"/>
                <c:pt idx="0">
                  <c:v>1</c:v>
                </c:pt>
                <c:pt idx="1">
                  <c:v>2</c:v>
                </c:pt>
                <c:pt idx="2">
                  <c:v>1</c:v>
                </c:pt>
                <c:pt idx="3">
                  <c:v>0.5</c:v>
                </c:pt>
              </c:numCache>
            </c:numRef>
          </c:yVal>
          <c:smooth val="0"/>
          <c:extLst>
            <c:ext xmlns:c16="http://schemas.microsoft.com/office/drawing/2014/chart" uri="{C3380CC4-5D6E-409C-BE32-E72D297353CC}">
              <c16:uniqueId val="{00000000-C48F-4586-83EA-352610BE12C1}"/>
            </c:ext>
          </c:extLst>
        </c:ser>
        <c:ser>
          <c:idx val="1"/>
          <c:order val="1"/>
          <c:tx>
            <c:strRef>
              <c:f>Sheet1!$D$1</c:f>
              <c:strCache>
                <c:ptCount val="1"/>
                <c:pt idx="0">
                  <c:v>Y-Blue</c:v>
                </c:pt>
              </c:strCache>
            </c:strRef>
          </c:tx>
          <c:spPr>
            <a:ln w="25400" cap="rnd">
              <a:noFill/>
              <a:round/>
            </a:ln>
            <a:effectLst/>
          </c:spPr>
          <c:marker>
            <c:symbol val="circle"/>
            <c:size val="15"/>
            <c:spPr>
              <a:solidFill>
                <a:srgbClr val="D2D2F1"/>
              </a:solidFill>
              <a:ln w="9525">
                <a:solidFill>
                  <a:srgbClr val="5A5AA8"/>
                </a:solidFill>
              </a:ln>
              <a:effectLst/>
            </c:spPr>
          </c:marker>
          <c:xVal>
            <c:numRef>
              <c:f>Sheet1!$C$2:$C$5</c:f>
              <c:numCache>
                <c:formatCode>General</c:formatCode>
                <c:ptCount val="4"/>
                <c:pt idx="0">
                  <c:v>2</c:v>
                </c:pt>
                <c:pt idx="1">
                  <c:v>3</c:v>
                </c:pt>
                <c:pt idx="2">
                  <c:v>3</c:v>
                </c:pt>
                <c:pt idx="3">
                  <c:v>2.5</c:v>
                </c:pt>
              </c:numCache>
            </c:numRef>
          </c:xVal>
          <c:yVal>
            <c:numRef>
              <c:f>Sheet1!$D$2:$D$5</c:f>
              <c:numCache>
                <c:formatCode>General</c:formatCode>
                <c:ptCount val="4"/>
                <c:pt idx="0">
                  <c:v>3</c:v>
                </c:pt>
                <c:pt idx="1">
                  <c:v>3</c:v>
                </c:pt>
                <c:pt idx="2">
                  <c:v>2</c:v>
                </c:pt>
                <c:pt idx="3">
                  <c:v>2.5</c:v>
                </c:pt>
              </c:numCache>
            </c:numRef>
          </c:yVal>
          <c:smooth val="0"/>
          <c:extLst>
            <c:ext xmlns:c16="http://schemas.microsoft.com/office/drawing/2014/chart" uri="{C3380CC4-5D6E-409C-BE32-E72D297353CC}">
              <c16:uniqueId val="{00000001-C48F-4586-83EA-352610BE12C1}"/>
            </c:ext>
          </c:extLst>
        </c:ser>
        <c:dLbls>
          <c:showLegendKey val="0"/>
          <c:showVal val="0"/>
          <c:showCatName val="0"/>
          <c:showSerName val="0"/>
          <c:showPercent val="0"/>
          <c:showBubbleSize val="0"/>
        </c:dLbls>
        <c:axId val="870488680"/>
        <c:axId val="870489008"/>
      </c:scatterChart>
      <c:valAx>
        <c:axId val="870488680"/>
        <c:scaling>
          <c:orientation val="minMax"/>
        </c:scaling>
        <c:delete val="0"/>
        <c:axPos val="b"/>
        <c:majorGridlines>
          <c:spPr>
            <a:ln w="9525" cap="flat" cmpd="sng" algn="ctr">
              <a:solidFill>
                <a:schemeClr val="tx1">
                  <a:lumMod val="85000"/>
                </a:schemeClr>
              </a:solidFill>
              <a:round/>
            </a:ln>
            <a:effectLst/>
          </c:spPr>
        </c:majorGridlines>
        <c:numFmt formatCode="General" sourceLinked="1"/>
        <c:majorTickMark val="none"/>
        <c:minorTickMark val="none"/>
        <c:tickLblPos val="nextTo"/>
        <c:spPr>
          <a:noFill/>
          <a:ln w="9525" cap="flat" cmpd="sng" algn="ctr">
            <a:solidFill>
              <a:srgbClr val="5A5AA8"/>
            </a:solidFill>
            <a:round/>
          </a:ln>
          <a:effectLst/>
        </c:spPr>
        <c:txPr>
          <a:bodyPr rot="-60000000" spcFirstLastPara="1" vertOverflow="ellipsis" vert="horz" wrap="square" anchor="ctr" anchorCtr="1"/>
          <a:lstStyle/>
          <a:p>
            <a:pPr>
              <a:defRPr sz="1800" b="0" i="0" u="none" strike="noStrike" kern="1200" baseline="0">
                <a:solidFill>
                  <a:srgbClr val="5A5AA8"/>
                </a:solidFill>
                <a:latin typeface="+mn-lt"/>
                <a:ea typeface="+mn-ea"/>
                <a:cs typeface="+mn-cs"/>
              </a:defRPr>
            </a:pPr>
            <a:endParaRPr lang="en-US"/>
          </a:p>
        </c:txPr>
        <c:crossAx val="870489008"/>
        <c:crosses val="autoZero"/>
        <c:crossBetween val="midCat"/>
      </c:valAx>
      <c:valAx>
        <c:axId val="870489008"/>
        <c:scaling>
          <c:orientation val="minMax"/>
        </c:scaling>
        <c:delete val="0"/>
        <c:axPos val="l"/>
        <c:majorGridlines>
          <c:spPr>
            <a:ln w="9525" cap="flat" cmpd="sng" algn="ctr">
              <a:solidFill>
                <a:schemeClr val="tx1">
                  <a:lumMod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rgbClr val="5A5AA8"/>
                </a:solidFill>
                <a:latin typeface="+mn-lt"/>
                <a:ea typeface="+mn-ea"/>
                <a:cs typeface="+mn-cs"/>
              </a:defRPr>
            </a:pPr>
            <a:endParaRPr lang="en-US"/>
          </a:p>
        </c:txPr>
        <c:crossAx val="870488680"/>
        <c:crosses val="autoZero"/>
        <c:crossBetween val="midCat"/>
        <c:majorUnit val="1"/>
      </c:valAx>
      <c:spPr>
        <a:solidFill>
          <a:schemeClr val="bg2"/>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solidFill>
    <a:ln>
      <a:solidFill>
        <a:schemeClr val="bg1"/>
      </a:solidFill>
    </a:ln>
    <a:effectLst/>
  </c:spPr>
  <c:txPr>
    <a:bodyPr/>
    <a:lstStyle/>
    <a:p>
      <a:pPr>
        <a:defRPr sz="1800">
          <a:solidFill>
            <a:schemeClr val="bg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image1.png>
</file>

<file path=ppt/media/image10.gif>
</file>

<file path=ppt/media/image11.png>
</file>

<file path=ppt/media/image12.gif>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10A1A-A808-BB4B-9D01-0ED38EEFB996}" type="datetimeFigureOut">
              <a:rPr lang="en-US" smtClean="0"/>
              <a:t>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585222-9165-C245-A7AE-8FF9838EE23D}" type="slidenum">
              <a:rPr lang="en-US" smtClean="0"/>
              <a:t>‹#›</a:t>
            </a:fld>
            <a:endParaRPr lang="en-US"/>
          </a:p>
        </p:txBody>
      </p:sp>
    </p:spTree>
    <p:extLst>
      <p:ext uri="{BB962C8B-B14F-4D97-AF65-F5344CB8AC3E}">
        <p14:creationId xmlns:p14="http://schemas.microsoft.com/office/powerpoint/2010/main" val="360108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to the third presentation in the Practicum AI Deep Learning Foundations workshop series.  I’m [[YOUR NAME HERE]], and I will act as your guide and mentor for this learning experience.  I currently work as an AI Trainer / Consultant in the Research Computing Department at the University of Florida.</a:t>
            </a:r>
          </a:p>
          <a:p>
            <a:endParaRPr lang="en-US" dirty="0"/>
          </a:p>
          <a:p>
            <a:r>
              <a:rPr lang="en-US" dirty="0"/>
              <a:t>Let’s get started…</a:t>
            </a:r>
          </a:p>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1</a:t>
            </a:fld>
            <a:endParaRPr lang="en-US"/>
          </a:p>
        </p:txBody>
      </p:sp>
    </p:spTree>
    <p:extLst>
      <p:ext uri="{BB962C8B-B14F-4D97-AF65-F5344CB8AC3E}">
        <p14:creationId xmlns:p14="http://schemas.microsoft.com/office/powerpoint/2010/main" val="28761284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And here are some momentum-based Optimizers: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Adam (Adaptive Moment Estimation):</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Adam combines the ideas of momentum (considering past gradients) and adaptive learning rates (adjusting the learning rate for each parameter) to make more effective updates.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RMSprop (Root Mean Square Propagation): </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This optimizer dynamically adjusts each parameter's learning rate, making it effective for problems with noisy or sparse gradients.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13</a:t>
            </a:fld>
            <a:endParaRPr lang="en-US"/>
          </a:p>
        </p:txBody>
      </p:sp>
    </p:spTree>
    <p:extLst>
      <p:ext uri="{BB962C8B-B14F-4D97-AF65-F5344CB8AC3E}">
        <p14:creationId xmlns:p14="http://schemas.microsoft.com/office/powerpoint/2010/main" val="1804069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0"/>
              </a:spcAft>
              <a:buClrTx/>
              <a:buSzTx/>
              <a:buFont typeface="Symbol" panose="05050102010706020507" pitchFamily="18" charset="2"/>
              <a:buNone/>
              <a:tabLst/>
              <a:defRP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Selecting the right optimizer for a specific problem can significantly impact model performance. Here are some guidelines: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Symbol" panose="05050102010706020507" pitchFamily="18" charset="2"/>
              <a:buNone/>
            </a:pPr>
            <a:endPar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Consider optimizers like Adam or RMSprop for sparse data, as they handle noise well.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Traditional SGD can be effective and easier to control for simpler models or smaller datasets.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Experiment with different learning rates and observe the training process. Sometimes, a combination of optimizers used in different training phases can yield the best results.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Stay informed about the latest developments in optimization algorithms, as this is an actively evolving area in machine learning research.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15</a:t>
            </a:fld>
            <a:endParaRPr lang="en-US"/>
          </a:p>
        </p:txBody>
      </p:sp>
    </p:spTree>
    <p:extLst>
      <p:ext uri="{BB962C8B-B14F-4D97-AF65-F5344CB8AC3E}">
        <p14:creationId xmlns:p14="http://schemas.microsoft.com/office/powerpoint/2010/main" val="1023415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0585222-9165-C245-A7AE-8FF9838EE23D}" type="slidenum">
              <a:rPr lang="en-US" smtClean="0"/>
              <a:t>16</a:t>
            </a:fld>
            <a:endParaRPr lang="en-US"/>
          </a:p>
        </p:txBody>
      </p:sp>
    </p:spTree>
    <p:extLst>
      <p:ext uri="{BB962C8B-B14F-4D97-AF65-F5344CB8AC3E}">
        <p14:creationId xmlns:p14="http://schemas.microsoft.com/office/powerpoint/2010/main" val="554670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next phase of our Neural Network series: Optimization Algorithms. This module will detail the core mechanism that powers learning in neural networks. This module will focus on gradient descent and how it optimizes neural networks to make more precise predictions. You'll learn how error functions and optimizers work together to measure and minimize (respectively). Finally, you'll train a deep learning model for an image classification task, experiencing gradient descent in action.</a:t>
            </a:r>
          </a:p>
        </p:txBody>
      </p:sp>
      <p:sp>
        <p:nvSpPr>
          <p:cNvPr id="4" name="Slide Number Placeholder 3"/>
          <p:cNvSpPr>
            <a:spLocks noGrp="1"/>
          </p:cNvSpPr>
          <p:nvPr>
            <p:ph type="sldNum" sz="quarter" idx="5"/>
          </p:nvPr>
        </p:nvSpPr>
        <p:spPr/>
        <p:txBody>
          <a:bodyPr/>
          <a:lstStyle/>
          <a:p>
            <a:fld id="{80585222-9165-C245-A7AE-8FF9838EE23D}" type="slidenum">
              <a:rPr lang="en-US" smtClean="0"/>
              <a:t>2</a:t>
            </a:fld>
            <a:endParaRPr lang="en-US"/>
          </a:p>
        </p:txBody>
      </p:sp>
    </p:spTree>
    <p:extLst>
      <p:ext uri="{BB962C8B-B14F-4D97-AF65-F5344CB8AC3E}">
        <p14:creationId xmlns:p14="http://schemas.microsoft.com/office/powerpoint/2010/main" val="2541576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07000"/>
              </a:lnSpc>
              <a:spcBef>
                <a:spcPts val="0"/>
              </a:spcBef>
              <a:spcAft>
                <a:spcPts val="0"/>
              </a:spcAft>
              <a:buFont typeface="+mj-lt"/>
              <a:buNone/>
            </a:pPr>
            <a:r>
              <a:rPr lang="en-US" sz="1800" dirty="0">
                <a:effectLst/>
                <a:latin typeface="Calibri" panose="020F0502020204030204" pitchFamily="34" charset="0"/>
                <a:ea typeface="Yu Mincho" panose="020B0400000000000000" pitchFamily="18" charset="-128"/>
                <a:cs typeface="Arial" panose="020B0604020202020204" pitchFamily="34" charset="0"/>
              </a:rPr>
              <a:t>Gradient Descent is a foundational algorithm in machine learning that is essential for training various models, mainly neural networks. At its core, Gradient Descent operates on the principle of iterative improvement. The algorithm starts with initial estimates for the parameters of a model and then incrementally adjusts them to find the combination that minimizes the error. It uses the gradient, a mathematical concept representing the direction and rate of the fastest increase of a function, to navigate the multi-dimensional landscape of the model's error function.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4</a:t>
            </a:fld>
            <a:endParaRPr lang="en-US"/>
          </a:p>
        </p:txBody>
      </p:sp>
    </p:spTree>
    <p:extLst>
      <p:ext uri="{BB962C8B-B14F-4D97-AF65-F5344CB8AC3E}">
        <p14:creationId xmlns:p14="http://schemas.microsoft.com/office/powerpoint/2010/main" val="3518029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Error Function and Its Importance:</a:t>
            </a:r>
            <a:r>
              <a:rPr lang="en-US" sz="1800" dirty="0">
                <a:effectLst/>
                <a:latin typeface="Calibri" panose="020F0502020204030204" pitchFamily="34" charset="0"/>
                <a:ea typeface="Yu Mincho" panose="020B0400000000000000" pitchFamily="18" charset="-128"/>
                <a:cs typeface="Arial" panose="020B0604020202020204" pitchFamily="34" charset="0"/>
              </a:rPr>
              <a:t> The error function, or the cost or loss function, quantifies how far a model's predictions are from the actual outcomes. In the context of Gradient Descent, it's the terrain we navigate to find the lowest point, representing the smallest error. While the appropriate error function may be relatively easy in simple models like linear regression, how do you best quantify the error in image classification if the model classifies an image of pizza as a cat? It's wrong, but how bad? Is it better to classify pizza as bread?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The Gradient and How It's Computed:</a:t>
            </a:r>
            <a:r>
              <a:rPr lang="en-US" sz="1800" dirty="0">
                <a:effectLst/>
                <a:latin typeface="Calibri" panose="020F0502020204030204" pitchFamily="34" charset="0"/>
                <a:ea typeface="Yu Mincho" panose="020B0400000000000000" pitchFamily="18" charset="-128"/>
                <a:cs typeface="Arial" panose="020B0604020202020204" pitchFamily="34" charset="0"/>
              </a:rPr>
              <a:t> The gradient is the vector of partial derivatives of the error function for each parameter. Computing it involves calculating how much a slight change in each parameter affects the error. This calculation is pivotal, as it points each parameter's vector in the direction where the function decreases most steeply.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The Descent: Step Size and Direction:</a:t>
            </a:r>
            <a:r>
              <a:rPr lang="en-US" sz="1800" dirty="0">
                <a:effectLst/>
                <a:latin typeface="Calibri" panose="020F0502020204030204" pitchFamily="34" charset="0"/>
                <a:ea typeface="Yu Mincho" panose="020B0400000000000000" pitchFamily="18" charset="-128"/>
                <a:cs typeface="Arial" panose="020B0604020202020204" pitchFamily="34" charset="0"/>
              </a:rPr>
              <a:t> Gradient Descent moves in the opposite direction of the gradient, towards lower error. The step size, controlled by the learning rate parameter, determines each step's size. If the steps are too large, the algorithm might overshoot the minimum; if too small, the process becomes slow and may get stuck in local minima. The art of Gradient Descent lies in balancing these factors to efficiently reach the lowest point of the error function.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5</a:t>
            </a:fld>
            <a:endParaRPr lang="en-US"/>
          </a:p>
        </p:txBody>
      </p:sp>
    </p:spTree>
    <p:extLst>
      <p:ext uri="{BB962C8B-B14F-4D97-AF65-F5344CB8AC3E}">
        <p14:creationId xmlns:p14="http://schemas.microsoft.com/office/powerpoint/2010/main" val="2732717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Yu Mincho" panose="020B0400000000000000" pitchFamily="18" charset="-128"/>
                <a:cs typeface="Arial" panose="020B0604020202020204" pitchFamily="34" charset="0"/>
              </a:rPr>
              <a:t>Error and loss functions are fundamental to machine learning, acting as the guiding stars for models during their training phase. These functions quantify the difference between the predicted outputs of a model and the actual target values, offering a measurable way to evaluate and improve model performance.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endParaRPr lang="en-US" sz="1800" dirty="0">
              <a:effectLst/>
              <a:latin typeface="Calibri" panose="020F0502020204030204" pitchFamily="34" charset="0"/>
              <a:ea typeface="Yu Mincho" panose="020B0400000000000000" pitchFamily="18" charset="-128"/>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Yu Mincho" panose="020B0400000000000000" pitchFamily="18" charset="-128"/>
                <a:cs typeface="Arial" panose="020B0604020202020204" pitchFamily="34" charset="0"/>
              </a:rPr>
              <a:t>Different machine learning problems call for other loss functions. Here are some commonly used ones: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7</a:t>
            </a:fld>
            <a:endParaRPr lang="en-US"/>
          </a:p>
        </p:txBody>
      </p:sp>
    </p:spTree>
    <p:extLst>
      <p:ext uri="{BB962C8B-B14F-4D97-AF65-F5344CB8AC3E}">
        <p14:creationId xmlns:p14="http://schemas.microsoft.com/office/powerpoint/2010/main" val="1752247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Yu Mincho" panose="020B0400000000000000" pitchFamily="18" charset="-128"/>
                <a:cs typeface="Arial" panose="020B0604020202020204" pitchFamily="34" charset="0"/>
              </a:rPr>
              <a:t>Mean Squared Error (MSE): </a:t>
            </a:r>
            <a:r>
              <a:rPr lang="en-US" sz="1200" dirty="0">
                <a:effectLst/>
                <a:latin typeface="Calibri" panose="020F0502020204030204" pitchFamily="34" charset="0"/>
                <a:ea typeface="Yu Mincho" panose="020B0400000000000000" pitchFamily="18" charset="-128"/>
                <a:cs typeface="Arial" panose="020B0604020202020204" pitchFamily="34" charset="0"/>
              </a:rPr>
              <a:t>A staple in regression tasks, MSE measures the average squared difference between the estimated and actual values. It's handy when larger errors are more significant, as the squaring operation emphasizes larger differences (in addition to making all values positive).</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8</a:t>
            </a:fld>
            <a:endParaRPr lang="en-US"/>
          </a:p>
        </p:txBody>
      </p:sp>
    </p:spTree>
    <p:extLst>
      <p:ext uri="{BB962C8B-B14F-4D97-AF65-F5344CB8AC3E}">
        <p14:creationId xmlns:p14="http://schemas.microsoft.com/office/powerpoint/2010/main" val="2133610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Yu Mincho" panose="020B0400000000000000" pitchFamily="18" charset="-128"/>
                <a:cs typeface="Arial" panose="020B0604020202020204" pitchFamily="34" charset="0"/>
              </a:rPr>
              <a:t>Cross-Entropy:</a:t>
            </a:r>
            <a:r>
              <a:rPr lang="en-US" sz="1200" dirty="0">
                <a:effectLst/>
                <a:latin typeface="Calibri" panose="020F0502020204030204" pitchFamily="34" charset="0"/>
                <a:ea typeface="Yu Mincho" panose="020B0400000000000000" pitchFamily="18" charset="-128"/>
                <a:cs typeface="Arial" panose="020B0604020202020204" pitchFamily="34" charset="0"/>
              </a:rPr>
              <a:t> Widely used in classification tasks, cross-entropy measures the difference between two probability distributions - the actual distribution and the model predictions. It's especially effective in scenarios where the prediction of the probability of a class is required.</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a:p>
            <a:r>
              <a:rPr lang="en-US" dirty="0"/>
              <a:t>There are many more loss functions, but the idea is the same—finding a method to quantify the error or the difference between the prediction and the known value. The error is then used </a:t>
            </a:r>
            <a:r>
              <a:rPr lang="en-US"/>
              <a:t>to update </a:t>
            </a:r>
            <a:r>
              <a:rPr lang="en-US" dirty="0"/>
              <a:t>the model parameters.</a:t>
            </a:r>
          </a:p>
        </p:txBody>
      </p:sp>
      <p:sp>
        <p:nvSpPr>
          <p:cNvPr id="4" name="Slide Number Placeholder 3"/>
          <p:cNvSpPr>
            <a:spLocks noGrp="1"/>
          </p:cNvSpPr>
          <p:nvPr>
            <p:ph type="sldNum" sz="quarter" idx="5"/>
          </p:nvPr>
        </p:nvSpPr>
        <p:spPr/>
        <p:txBody>
          <a:bodyPr/>
          <a:lstStyle/>
          <a:p>
            <a:fld id="{80585222-9165-C245-A7AE-8FF9838EE23D}" type="slidenum">
              <a:rPr lang="en-US" smtClean="0"/>
              <a:t>9</a:t>
            </a:fld>
            <a:endParaRPr lang="en-US"/>
          </a:p>
        </p:txBody>
      </p:sp>
    </p:spTree>
    <p:extLst>
      <p:ext uri="{BB962C8B-B14F-4D97-AF65-F5344CB8AC3E}">
        <p14:creationId xmlns:p14="http://schemas.microsoft.com/office/powerpoint/2010/main" val="1998954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07000"/>
              </a:lnSpc>
              <a:spcBef>
                <a:spcPts val="0"/>
              </a:spcBef>
              <a:spcAft>
                <a:spcPts val="0"/>
              </a:spcAft>
              <a:buFont typeface="+mj-lt"/>
              <a:buNone/>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Optimization algorithms vary in their approach to navigating the loss landscape. Remember, not only do we not know what the entire landscape looks like (all the algorithms know is from where I stand now, how can I move to a lower point), but it is highly dimensional. Navigating the hyperdimensional universe in the dark can be a challenge!</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11</a:t>
            </a:fld>
            <a:endParaRPr lang="en-US"/>
          </a:p>
        </p:txBody>
      </p:sp>
    </p:spTree>
    <p:extLst>
      <p:ext uri="{BB962C8B-B14F-4D97-AF65-F5344CB8AC3E}">
        <p14:creationId xmlns:p14="http://schemas.microsoft.com/office/powerpoint/2010/main" val="23530717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Stochastic Gradient Descent (SGD):</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This algorithm represents the simplest form of gradient descent. It updates the model's weights using only one sample at each iteration. While this can make SGD faster and more memory-efficient, it can also make the optimization path noisy and inconsistent.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Batch Gradient Descent:</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This algorithm simultaneously updates the model parameters using the entire dataset. Unlike SGD, which updates parameters using only one data point at a time, batch gradient descent computes the average gradient from all data points, leading to more stable and consistent parameter updates. However, this can be computationally intensive for large datasets and less efficient than SGD.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Mini-batch Gradient Descent:</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Striking a balance between batch gradient descent</a:t>
            </a:r>
            <a:r>
              <a:rPr lang="en-US" sz="1800" dirty="0">
                <a:effectLst/>
                <a:latin typeface="Calibri" panose="020F0502020204030204" pitchFamily="34" charset="0"/>
                <a:ea typeface="Calibri" panose="020F0502020204030204" pitchFamily="34" charset="0"/>
                <a:cs typeface="Arial" panose="020B0604020202020204" pitchFamily="34" charset="0"/>
              </a:rPr>
              <a:t>  </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and SGD, this approach uses a subset of the data at each step. This middle ground makes it more stable than SGD and often more efficient than using the entire dataset.</a:t>
            </a:r>
          </a:p>
          <a:p>
            <a:pPr algn="l"/>
            <a:r>
              <a:rPr lang="en-US" sz="2800" b="0" i="0" dirty="0">
                <a:solidFill>
                  <a:srgbClr val="D1D5DB"/>
                </a:solidFill>
                <a:effectLst/>
                <a:latin typeface="Söhne"/>
              </a:rPr>
              <a:t>In this graph:</a:t>
            </a:r>
          </a:p>
          <a:p>
            <a:pPr algn="l">
              <a:buFont typeface="Arial" panose="020B0604020202020204" pitchFamily="34" charset="0"/>
              <a:buChar char="•"/>
            </a:pPr>
            <a:r>
              <a:rPr lang="en-US" sz="2800" b="0" i="0" dirty="0">
                <a:solidFill>
                  <a:srgbClr val="D1D5DB"/>
                </a:solidFill>
                <a:effectLst/>
                <a:latin typeface="Söhne"/>
              </a:rPr>
              <a:t>The red dots and dashed line represent the steps and path of SGD. This method shows a more erratic trajectory due to its nature of updating parameters after each data point.</a:t>
            </a:r>
          </a:p>
          <a:p>
            <a:pPr algn="l">
              <a:buFont typeface="Arial" panose="020B0604020202020204" pitchFamily="34" charset="0"/>
              <a:buChar char="•"/>
            </a:pPr>
            <a:r>
              <a:rPr lang="en-US" sz="2800" b="0" i="0" dirty="0">
                <a:solidFill>
                  <a:srgbClr val="D1D5DB"/>
                </a:solidFill>
                <a:effectLst/>
                <a:latin typeface="Söhne"/>
              </a:rPr>
              <a:t>The green dots and dashed line illustrate the BGD steps and path. BGD updates parameters after computing the gradient over the entire dataset, resulting in a smoother and more direct path.</a:t>
            </a:r>
          </a:p>
          <a:p>
            <a:pPr algn="l">
              <a:buFont typeface="Arial" panose="020B0604020202020204" pitchFamily="34" charset="0"/>
              <a:buChar char="•"/>
            </a:pPr>
            <a:r>
              <a:rPr lang="en-US" sz="2800" b="0" i="0" dirty="0">
                <a:solidFill>
                  <a:srgbClr val="D1D5DB"/>
                </a:solidFill>
                <a:effectLst/>
                <a:latin typeface="Söhne"/>
              </a:rPr>
              <a:t>The blue dots and dashed line indicate the MBGD steps and path. MBGD, which updates parameters after computing the gradient over a mini-batch of the dataset, shows a balance between the two, with a trajectory that is less erratic than SGD but more responsive than BGD.</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12</a:t>
            </a:fld>
            <a:endParaRPr lang="en-US"/>
          </a:p>
        </p:txBody>
      </p:sp>
    </p:spTree>
    <p:extLst>
      <p:ext uri="{BB962C8B-B14F-4D97-AF65-F5344CB8AC3E}">
        <p14:creationId xmlns:p14="http://schemas.microsoft.com/office/powerpoint/2010/main" val="2904560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21842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96861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592105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74D7054-063B-B530-B14F-0A456C42C54C}"/>
              </a:ext>
            </a:extLst>
          </p:cNvPr>
          <p:cNvSpPr>
            <a:spLocks noGrp="1"/>
          </p:cNvSpPr>
          <p:nvPr>
            <p:ph type="subTitle" idx="1"/>
          </p:nvPr>
        </p:nvSpPr>
        <p:spPr>
          <a:xfrm>
            <a:off x="597762" y="5105341"/>
            <a:ext cx="9144000" cy="944592"/>
          </a:xfrm>
        </p:spPr>
        <p:txBody>
          <a:bodyPr>
            <a:normAutofit/>
          </a:bodyPr>
          <a:lstStyle>
            <a:lvl1pPr marL="0" indent="0" algn="l">
              <a:buNone/>
              <a:defRPr sz="2800" b="0">
                <a:solidFill>
                  <a:srgbClr val="57576B"/>
                </a:solidFill>
                <a:latin typeface="Avenir Black"/>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7" name="Picture 6" descr="Practicum AI logo with subtitle &quot;building AI knowledge&quot;">
            <a:extLst>
              <a:ext uri="{FF2B5EF4-FFF2-40B4-BE49-F238E27FC236}">
                <a16:creationId xmlns:a16="http://schemas.microsoft.com/office/drawing/2014/main" id="{348522FD-CF56-4A0F-BD19-77D5E476E7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5327" y="3074748"/>
            <a:ext cx="7772400" cy="2109073"/>
          </a:xfrm>
          <a:prstGeom prst="rect">
            <a:avLst/>
          </a:prstGeom>
        </p:spPr>
      </p:pic>
    </p:spTree>
    <p:extLst>
      <p:ext uri="{BB962C8B-B14F-4D97-AF65-F5344CB8AC3E}">
        <p14:creationId xmlns:p14="http://schemas.microsoft.com/office/powerpoint/2010/main" val="983762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grpSp>
        <p:nvGrpSpPr>
          <p:cNvPr id="7" name="Group 6">
            <a:extLst>
              <a:ext uri="{FF2B5EF4-FFF2-40B4-BE49-F238E27FC236}">
                <a16:creationId xmlns:a16="http://schemas.microsoft.com/office/drawing/2014/main" id="{C8256DAD-64B9-444B-CC15-C2EFD060135F}"/>
              </a:ext>
            </a:extLst>
          </p:cNvPr>
          <p:cNvGrpSpPr/>
          <p:nvPr userDrawn="1"/>
        </p:nvGrpSpPr>
        <p:grpSpPr>
          <a:xfrm rot="10454157">
            <a:off x="10825193" y="178507"/>
            <a:ext cx="1105690" cy="918099"/>
            <a:chOff x="7418717" y="1268412"/>
            <a:chExt cx="1105690" cy="918099"/>
          </a:xfrm>
        </p:grpSpPr>
        <p:pic>
          <p:nvPicPr>
            <p:cNvPr id="8" name="Picture 7">
              <a:extLst>
                <a:ext uri="{FF2B5EF4-FFF2-40B4-BE49-F238E27FC236}">
                  <a16:creationId xmlns:a16="http://schemas.microsoft.com/office/drawing/2014/main" id="{8EA540AC-CABA-665B-48BB-724DECEB2597}"/>
                </a:ext>
              </a:extLst>
            </p:cNvPr>
            <p:cNvPicPr>
              <a:picLocks noChangeAspect="1"/>
            </p:cNvPicPr>
            <p:nvPr userDrawn="1"/>
          </p:nvPicPr>
          <p:blipFill>
            <a:blip r:embed="rId2"/>
            <a:stretch>
              <a:fillRect/>
            </a:stretch>
          </p:blipFill>
          <p:spPr>
            <a:xfrm>
              <a:off x="7418717" y="1268412"/>
              <a:ext cx="894558" cy="918099"/>
            </a:xfrm>
            <a:prstGeom prst="rect">
              <a:avLst/>
            </a:prstGeom>
          </p:spPr>
        </p:pic>
        <p:grpSp>
          <p:nvGrpSpPr>
            <p:cNvPr id="9" name="Group 8">
              <a:extLst>
                <a:ext uri="{FF2B5EF4-FFF2-40B4-BE49-F238E27FC236}">
                  <a16:creationId xmlns:a16="http://schemas.microsoft.com/office/drawing/2014/main" id="{1540CA8C-7746-8794-EA69-044D046EF37F}"/>
                </a:ext>
              </a:extLst>
            </p:cNvPr>
            <p:cNvGrpSpPr/>
            <p:nvPr userDrawn="1"/>
          </p:nvGrpSpPr>
          <p:grpSpPr>
            <a:xfrm>
              <a:off x="8126381" y="1344743"/>
              <a:ext cx="398026" cy="480792"/>
              <a:chOff x="5063706" y="603849"/>
              <a:chExt cx="612475" cy="739834"/>
            </a:xfrm>
          </p:grpSpPr>
          <p:pic>
            <p:nvPicPr>
              <p:cNvPr id="10" name="Picture 9">
                <a:extLst>
                  <a:ext uri="{FF2B5EF4-FFF2-40B4-BE49-F238E27FC236}">
                    <a16:creationId xmlns:a16="http://schemas.microsoft.com/office/drawing/2014/main" id="{05D23645-76DD-9D10-213C-9363AD0140AF}"/>
                  </a:ext>
                </a:extLst>
              </p:cNvPr>
              <p:cNvPicPr>
                <a:picLocks noChangeAspect="1"/>
              </p:cNvPicPr>
              <p:nvPr userDrawn="1"/>
            </p:nvPicPr>
            <p:blipFill rotWithShape="1">
              <a:blip r:embed="rId3"/>
              <a:srcRect l="20829" t="13839" r="6922" b="14489"/>
              <a:stretch/>
            </p:blipFill>
            <p:spPr>
              <a:xfrm>
                <a:off x="5063706" y="681487"/>
                <a:ext cx="612475" cy="662196"/>
              </a:xfrm>
              <a:prstGeom prst="rect">
                <a:avLst/>
              </a:prstGeom>
            </p:spPr>
          </p:pic>
          <p:sp>
            <p:nvSpPr>
              <p:cNvPr id="11" name="Rectangle 10">
                <a:extLst>
                  <a:ext uri="{FF2B5EF4-FFF2-40B4-BE49-F238E27FC236}">
                    <a16:creationId xmlns:a16="http://schemas.microsoft.com/office/drawing/2014/main" id="{7127BA47-6820-6044-177E-2B04263257E5}"/>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12" name="Picture 11">
            <a:extLst>
              <a:ext uri="{FF2B5EF4-FFF2-40B4-BE49-F238E27FC236}">
                <a16:creationId xmlns:a16="http://schemas.microsoft.com/office/drawing/2014/main" id="{698C7B2C-5803-6D7D-31DE-0F7C3D3A44AD}"/>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3" name="Picture 12">
            <a:extLst>
              <a:ext uri="{FF2B5EF4-FFF2-40B4-BE49-F238E27FC236}">
                <a16:creationId xmlns:a16="http://schemas.microsoft.com/office/drawing/2014/main" id="{0A941F1C-903F-42DE-C98B-F3E68BD107CD}"/>
              </a:ext>
            </a:extLst>
          </p:cNvPr>
          <p:cNvPicPr>
            <a:picLocks noChangeAspect="1"/>
          </p:cNvPicPr>
          <p:nvPr userDrawn="1"/>
        </p:nvPicPr>
        <p:blipFill>
          <a:blip r:embed="rId5"/>
          <a:stretch>
            <a:fillRect/>
          </a:stretch>
        </p:blipFill>
        <p:spPr>
          <a:xfrm rot="15963087">
            <a:off x="440093" y="6116637"/>
            <a:ext cx="447675" cy="390525"/>
          </a:xfrm>
          <a:prstGeom prst="rect">
            <a:avLst/>
          </a:prstGeom>
        </p:spPr>
      </p:pic>
    </p:spTree>
    <p:extLst>
      <p:ext uri="{BB962C8B-B14F-4D97-AF65-F5344CB8AC3E}">
        <p14:creationId xmlns:p14="http://schemas.microsoft.com/office/powerpoint/2010/main" val="551921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
        <p:nvSpPr>
          <p:cNvPr id="7" name="Freeform: Shape 6">
            <a:extLst>
              <a:ext uri="{FF2B5EF4-FFF2-40B4-BE49-F238E27FC236}">
                <a16:creationId xmlns:a16="http://schemas.microsoft.com/office/drawing/2014/main" id="{97CB2D63-AAB4-8690-F9CB-A87EFC3CFE80}"/>
              </a:ext>
            </a:extLst>
          </p:cNvPr>
          <p:cNvSpPr/>
          <p:nvPr userDrawn="1"/>
        </p:nvSpPr>
        <p:spPr>
          <a:xfrm>
            <a:off x="865159" y="427561"/>
            <a:ext cx="10712346" cy="5794566"/>
          </a:xfrm>
          <a:custGeom>
            <a:avLst/>
            <a:gdLst>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47325 w 6737574"/>
              <a:gd name="connsiteY51" fmla="*/ 8627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94598 w 6737574"/>
              <a:gd name="connsiteY51" fmla="*/ 13103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30072 w 6737574"/>
              <a:gd name="connsiteY51" fmla="*/ 43133 h 2087593"/>
              <a:gd name="connsiteX0" fmla="*/ 681831 w 6737574"/>
              <a:gd name="connsiteY0" fmla="*/ 0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459537 w 6737574"/>
              <a:gd name="connsiteY38" fmla="*/ 233024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31794 w 6737574"/>
              <a:gd name="connsiteY35" fmla="*/ 148024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176537 w 6737574"/>
              <a:gd name="connsiteY35" fmla="*/ 142610 h 2070451"/>
              <a:gd name="connsiteX36" fmla="*/ 3761461 w 6737574"/>
              <a:gd name="connsiteY36" fmla="*/ 207145 h 2070451"/>
              <a:gd name="connsiteX37" fmla="*/ 2786676 w 6737574"/>
              <a:gd name="connsiteY37" fmla="*/ 172640 h 2070451"/>
              <a:gd name="connsiteX38" fmla="*/ 2415740 w 6737574"/>
              <a:gd name="connsiteY38" fmla="*/ 138134 h 2070451"/>
              <a:gd name="connsiteX39" fmla="*/ 2096563 w 6737574"/>
              <a:gd name="connsiteY39" fmla="*/ 112255 h 2070451"/>
              <a:gd name="connsiteX40" fmla="*/ 1967167 w 6737574"/>
              <a:gd name="connsiteY40" fmla="*/ 95002 h 2070451"/>
              <a:gd name="connsiteX41" fmla="*/ 1786012 w 6737574"/>
              <a:gd name="connsiteY41" fmla="*/ 60496 h 2070451"/>
              <a:gd name="connsiteX42" fmla="*/ 1622110 w 6737574"/>
              <a:gd name="connsiteY42" fmla="*/ 51870 h 2070451"/>
              <a:gd name="connsiteX43" fmla="*/ 1277054 w 6737574"/>
              <a:gd name="connsiteY43" fmla="*/ 43243 h 2070451"/>
              <a:gd name="connsiteX44" fmla="*/ 1156284 w 6737574"/>
              <a:gd name="connsiteY44" fmla="*/ 34617 h 2070451"/>
              <a:gd name="connsiteX45" fmla="*/ 1087272 w 6737574"/>
              <a:gd name="connsiteY45" fmla="*/ 17364 h 2070451"/>
              <a:gd name="connsiteX46" fmla="*/ 983755 w 6737574"/>
              <a:gd name="connsiteY46"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27023 w 6737574"/>
              <a:gd name="connsiteY23" fmla="*/ 1509734 h 2070451"/>
              <a:gd name="connsiteX24" fmla="*/ 6461529 w 6737574"/>
              <a:gd name="connsiteY24" fmla="*/ 1302700 h 2070451"/>
              <a:gd name="connsiteX25" fmla="*/ 6582299 w 6737574"/>
              <a:gd name="connsiteY25" fmla="*/ 1138798 h 2070451"/>
              <a:gd name="connsiteX26" fmla="*/ 6677189 w 6737574"/>
              <a:gd name="connsiteY26" fmla="*/ 983523 h 2070451"/>
              <a:gd name="connsiteX27" fmla="*/ 6737574 w 6737574"/>
              <a:gd name="connsiteY27" fmla="*/ 733357 h 2070451"/>
              <a:gd name="connsiteX28" fmla="*/ 6720322 w 6737574"/>
              <a:gd name="connsiteY28" fmla="*/ 647092 h 2070451"/>
              <a:gd name="connsiteX29" fmla="*/ 6659937 w 6737574"/>
              <a:gd name="connsiteY29" fmla="*/ 578081 h 2070451"/>
              <a:gd name="connsiteX30" fmla="*/ 6556420 w 6737574"/>
              <a:gd name="connsiteY30" fmla="*/ 500443 h 2070451"/>
              <a:gd name="connsiteX31" fmla="*/ 6176857 w 6737574"/>
              <a:gd name="connsiteY31" fmla="*/ 302036 h 2070451"/>
              <a:gd name="connsiteX32" fmla="*/ 6047461 w 6737574"/>
              <a:gd name="connsiteY32" fmla="*/ 250277 h 2070451"/>
              <a:gd name="connsiteX33" fmla="*/ 5900812 w 6737574"/>
              <a:gd name="connsiteY33" fmla="*/ 241651 h 2070451"/>
              <a:gd name="connsiteX34" fmla="*/ 5176537 w 6737574"/>
              <a:gd name="connsiteY34" fmla="*/ 142610 h 2070451"/>
              <a:gd name="connsiteX35" fmla="*/ 3761461 w 6737574"/>
              <a:gd name="connsiteY35" fmla="*/ 207145 h 2070451"/>
              <a:gd name="connsiteX36" fmla="*/ 2786676 w 6737574"/>
              <a:gd name="connsiteY36" fmla="*/ 172640 h 2070451"/>
              <a:gd name="connsiteX37" fmla="*/ 2415740 w 6737574"/>
              <a:gd name="connsiteY37" fmla="*/ 138134 h 2070451"/>
              <a:gd name="connsiteX38" fmla="*/ 2096563 w 6737574"/>
              <a:gd name="connsiteY38" fmla="*/ 112255 h 2070451"/>
              <a:gd name="connsiteX39" fmla="*/ 1967167 w 6737574"/>
              <a:gd name="connsiteY39" fmla="*/ 95002 h 2070451"/>
              <a:gd name="connsiteX40" fmla="*/ 1786012 w 6737574"/>
              <a:gd name="connsiteY40" fmla="*/ 60496 h 2070451"/>
              <a:gd name="connsiteX41" fmla="*/ 1622110 w 6737574"/>
              <a:gd name="connsiteY41" fmla="*/ 51870 h 2070451"/>
              <a:gd name="connsiteX42" fmla="*/ 1277054 w 6737574"/>
              <a:gd name="connsiteY42" fmla="*/ 43243 h 2070451"/>
              <a:gd name="connsiteX43" fmla="*/ 1156284 w 6737574"/>
              <a:gd name="connsiteY43" fmla="*/ 34617 h 2070451"/>
              <a:gd name="connsiteX44" fmla="*/ 1087272 w 6737574"/>
              <a:gd name="connsiteY44" fmla="*/ 17364 h 2070451"/>
              <a:gd name="connsiteX45" fmla="*/ 983755 w 6737574"/>
              <a:gd name="connsiteY45" fmla="*/ 111 h 2070451"/>
              <a:gd name="connsiteX0" fmla="*/ 983755 w 6738121"/>
              <a:gd name="connsiteY0" fmla="*/ 111 h 2070451"/>
              <a:gd name="connsiteX1" fmla="*/ 630072 w 6738121"/>
              <a:gd name="connsiteY1" fmla="*/ 25991 h 2070451"/>
              <a:gd name="connsiteX2" fmla="*/ 517929 w 6738121"/>
              <a:gd name="connsiteY2" fmla="*/ 95002 h 2070451"/>
              <a:gd name="connsiteX3" fmla="*/ 336774 w 6738121"/>
              <a:gd name="connsiteY3" fmla="*/ 293409 h 2070451"/>
              <a:gd name="connsiteX4" fmla="*/ 285016 w 6738121"/>
              <a:gd name="connsiteY4" fmla="*/ 405553 h 2070451"/>
              <a:gd name="connsiteX5" fmla="*/ 250510 w 6738121"/>
              <a:gd name="connsiteY5" fmla="*/ 681598 h 2070451"/>
              <a:gd name="connsiteX6" fmla="*/ 95235 w 6738121"/>
              <a:gd name="connsiteY6" fmla="*/ 888632 h 2070451"/>
              <a:gd name="connsiteX7" fmla="*/ 43476 w 6738121"/>
              <a:gd name="connsiteY7" fmla="*/ 949017 h 2070451"/>
              <a:gd name="connsiteX8" fmla="*/ 344 w 6738121"/>
              <a:gd name="connsiteY8" fmla="*/ 1259568 h 2070451"/>
              <a:gd name="connsiteX9" fmla="*/ 52103 w 6738121"/>
              <a:gd name="connsiteY9" fmla="*/ 1544240 h 2070451"/>
              <a:gd name="connsiteX10" fmla="*/ 198752 w 6738121"/>
              <a:gd name="connsiteY10" fmla="*/ 1785779 h 2070451"/>
              <a:gd name="connsiteX11" fmla="*/ 681831 w 6738121"/>
              <a:gd name="connsiteY11" fmla="*/ 1958307 h 2070451"/>
              <a:gd name="connsiteX12" fmla="*/ 1363318 w 6738121"/>
              <a:gd name="connsiteY12" fmla="*/ 2061824 h 2070451"/>
              <a:gd name="connsiteX13" fmla="*/ 2726291 w 6738121"/>
              <a:gd name="connsiteY13" fmla="*/ 2070451 h 2070451"/>
              <a:gd name="connsiteX14" fmla="*/ 3312888 w 6738121"/>
              <a:gd name="connsiteY14" fmla="*/ 2044572 h 2070451"/>
              <a:gd name="connsiteX15" fmla="*/ 3580306 w 6738121"/>
              <a:gd name="connsiteY15" fmla="*/ 2035945 h 2070451"/>
              <a:gd name="connsiteX16" fmla="*/ 3933989 w 6738121"/>
              <a:gd name="connsiteY16" fmla="*/ 2053198 h 2070451"/>
              <a:gd name="connsiteX17" fmla="*/ 4261793 w 6738121"/>
              <a:gd name="connsiteY17" fmla="*/ 2061824 h 2070451"/>
              <a:gd name="connsiteX18" fmla="*/ 5210699 w 6738121"/>
              <a:gd name="connsiteY18" fmla="*/ 2053198 h 2070451"/>
              <a:gd name="connsiteX19" fmla="*/ 5711031 w 6738121"/>
              <a:gd name="connsiteY19" fmla="*/ 2001440 h 2070451"/>
              <a:gd name="connsiteX20" fmla="*/ 5883559 w 6738121"/>
              <a:gd name="connsiteY20" fmla="*/ 1966934 h 2070451"/>
              <a:gd name="connsiteX21" fmla="*/ 6021582 w 6738121"/>
              <a:gd name="connsiteY21" fmla="*/ 1897923 h 2070451"/>
              <a:gd name="connsiteX22" fmla="*/ 6332133 w 6738121"/>
              <a:gd name="connsiteY22" fmla="*/ 1639130 h 2070451"/>
              <a:gd name="connsiteX23" fmla="*/ 6427023 w 6738121"/>
              <a:gd name="connsiteY23" fmla="*/ 1509734 h 2070451"/>
              <a:gd name="connsiteX24" fmla="*/ 6461529 w 6738121"/>
              <a:gd name="connsiteY24" fmla="*/ 1302700 h 2070451"/>
              <a:gd name="connsiteX25" fmla="*/ 6582299 w 6738121"/>
              <a:gd name="connsiteY25" fmla="*/ 1138798 h 2070451"/>
              <a:gd name="connsiteX26" fmla="*/ 6677189 w 6738121"/>
              <a:gd name="connsiteY26" fmla="*/ 983523 h 2070451"/>
              <a:gd name="connsiteX27" fmla="*/ 6737574 w 6738121"/>
              <a:gd name="connsiteY27" fmla="*/ 733357 h 2070451"/>
              <a:gd name="connsiteX28" fmla="*/ 6720322 w 6738121"/>
              <a:gd name="connsiteY28" fmla="*/ 647092 h 2070451"/>
              <a:gd name="connsiteX29" fmla="*/ 6556420 w 6738121"/>
              <a:gd name="connsiteY29" fmla="*/ 500443 h 2070451"/>
              <a:gd name="connsiteX30" fmla="*/ 6176857 w 6738121"/>
              <a:gd name="connsiteY30" fmla="*/ 302036 h 2070451"/>
              <a:gd name="connsiteX31" fmla="*/ 6047461 w 6738121"/>
              <a:gd name="connsiteY31" fmla="*/ 250277 h 2070451"/>
              <a:gd name="connsiteX32" fmla="*/ 5900812 w 6738121"/>
              <a:gd name="connsiteY32" fmla="*/ 241651 h 2070451"/>
              <a:gd name="connsiteX33" fmla="*/ 5176537 w 6738121"/>
              <a:gd name="connsiteY33" fmla="*/ 142610 h 2070451"/>
              <a:gd name="connsiteX34" fmla="*/ 3761461 w 6738121"/>
              <a:gd name="connsiteY34" fmla="*/ 207145 h 2070451"/>
              <a:gd name="connsiteX35" fmla="*/ 2786676 w 6738121"/>
              <a:gd name="connsiteY35" fmla="*/ 172640 h 2070451"/>
              <a:gd name="connsiteX36" fmla="*/ 2415740 w 6738121"/>
              <a:gd name="connsiteY36" fmla="*/ 138134 h 2070451"/>
              <a:gd name="connsiteX37" fmla="*/ 2096563 w 6738121"/>
              <a:gd name="connsiteY37" fmla="*/ 112255 h 2070451"/>
              <a:gd name="connsiteX38" fmla="*/ 1967167 w 6738121"/>
              <a:gd name="connsiteY38" fmla="*/ 95002 h 2070451"/>
              <a:gd name="connsiteX39" fmla="*/ 1786012 w 6738121"/>
              <a:gd name="connsiteY39" fmla="*/ 60496 h 2070451"/>
              <a:gd name="connsiteX40" fmla="*/ 1622110 w 6738121"/>
              <a:gd name="connsiteY40" fmla="*/ 51870 h 2070451"/>
              <a:gd name="connsiteX41" fmla="*/ 1277054 w 6738121"/>
              <a:gd name="connsiteY41" fmla="*/ 43243 h 2070451"/>
              <a:gd name="connsiteX42" fmla="*/ 1156284 w 6738121"/>
              <a:gd name="connsiteY42" fmla="*/ 34617 h 2070451"/>
              <a:gd name="connsiteX43" fmla="*/ 1087272 w 6738121"/>
              <a:gd name="connsiteY43" fmla="*/ 17364 h 2070451"/>
              <a:gd name="connsiteX44" fmla="*/ 983755 w 6738121"/>
              <a:gd name="connsiteY44" fmla="*/ 111 h 207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738121" h="2070451">
                <a:moveTo>
                  <a:pt x="983755" y="111"/>
                </a:moveTo>
                <a:cubicBezTo>
                  <a:pt x="907555" y="1549"/>
                  <a:pt x="667453" y="2987"/>
                  <a:pt x="630072" y="25991"/>
                </a:cubicBezTo>
                <a:cubicBezTo>
                  <a:pt x="592691" y="48995"/>
                  <a:pt x="552074" y="67423"/>
                  <a:pt x="517929" y="95002"/>
                </a:cubicBezTo>
                <a:cubicBezTo>
                  <a:pt x="480473" y="125255"/>
                  <a:pt x="368648" y="241045"/>
                  <a:pt x="336774" y="293409"/>
                </a:cubicBezTo>
                <a:cubicBezTo>
                  <a:pt x="315367" y="328577"/>
                  <a:pt x="302269" y="368172"/>
                  <a:pt x="285016" y="405553"/>
                </a:cubicBezTo>
                <a:cubicBezTo>
                  <a:pt x="279887" y="482481"/>
                  <a:pt x="276093" y="609501"/>
                  <a:pt x="250510" y="681598"/>
                </a:cubicBezTo>
                <a:cubicBezTo>
                  <a:pt x="210754" y="793639"/>
                  <a:pt x="170931" y="808205"/>
                  <a:pt x="95235" y="888632"/>
                </a:cubicBezTo>
                <a:cubicBezTo>
                  <a:pt x="77065" y="907937"/>
                  <a:pt x="60729" y="928889"/>
                  <a:pt x="43476" y="949017"/>
                </a:cubicBezTo>
                <a:cubicBezTo>
                  <a:pt x="16400" y="1066349"/>
                  <a:pt x="-2838" y="1125897"/>
                  <a:pt x="344" y="1259568"/>
                </a:cubicBezTo>
                <a:cubicBezTo>
                  <a:pt x="1196" y="1295345"/>
                  <a:pt x="38042" y="1495027"/>
                  <a:pt x="52103" y="1544240"/>
                </a:cubicBezTo>
                <a:cubicBezTo>
                  <a:pt x="81289" y="1646390"/>
                  <a:pt x="106833" y="1717581"/>
                  <a:pt x="198752" y="1785779"/>
                </a:cubicBezTo>
                <a:cubicBezTo>
                  <a:pt x="298112" y="1859498"/>
                  <a:pt x="607381" y="1940625"/>
                  <a:pt x="681831" y="1958307"/>
                </a:cubicBezTo>
                <a:cubicBezTo>
                  <a:pt x="828165" y="1993061"/>
                  <a:pt x="1198573" y="2057578"/>
                  <a:pt x="1363318" y="2061824"/>
                </a:cubicBezTo>
                <a:cubicBezTo>
                  <a:pt x="1817501" y="2073530"/>
                  <a:pt x="2271967" y="2067575"/>
                  <a:pt x="2726291" y="2070451"/>
                </a:cubicBezTo>
                <a:lnTo>
                  <a:pt x="3312888" y="2044572"/>
                </a:lnTo>
                <a:cubicBezTo>
                  <a:pt x="3402001" y="2040971"/>
                  <a:pt x="3491129" y="2034706"/>
                  <a:pt x="3580306" y="2035945"/>
                </a:cubicBezTo>
                <a:cubicBezTo>
                  <a:pt x="3698329" y="2037584"/>
                  <a:pt x="3816039" y="2048719"/>
                  <a:pt x="3933989" y="2053198"/>
                </a:cubicBezTo>
                <a:cubicBezTo>
                  <a:pt x="4043216" y="2057346"/>
                  <a:pt x="4152525" y="2058949"/>
                  <a:pt x="4261793" y="2061824"/>
                </a:cubicBezTo>
                <a:lnTo>
                  <a:pt x="5210699" y="2053198"/>
                </a:lnTo>
                <a:cubicBezTo>
                  <a:pt x="5312485" y="2050390"/>
                  <a:pt x="5588488" y="2021389"/>
                  <a:pt x="5711031" y="2001440"/>
                </a:cubicBezTo>
                <a:cubicBezTo>
                  <a:pt x="5768917" y="1992017"/>
                  <a:pt x="5826050" y="1978436"/>
                  <a:pt x="5883559" y="1966934"/>
                </a:cubicBezTo>
                <a:cubicBezTo>
                  <a:pt x="5929567" y="1943930"/>
                  <a:pt x="5978427" y="1925915"/>
                  <a:pt x="6021582" y="1897923"/>
                </a:cubicBezTo>
                <a:cubicBezTo>
                  <a:pt x="6131006" y="1826945"/>
                  <a:pt x="6264560" y="1703828"/>
                  <a:pt x="6332133" y="1639130"/>
                </a:cubicBezTo>
                <a:cubicBezTo>
                  <a:pt x="6399706" y="1574432"/>
                  <a:pt x="6405457" y="1565806"/>
                  <a:pt x="6427023" y="1509734"/>
                </a:cubicBezTo>
                <a:cubicBezTo>
                  <a:pt x="6448589" y="1453662"/>
                  <a:pt x="6418843" y="1370495"/>
                  <a:pt x="6461529" y="1302700"/>
                </a:cubicBezTo>
                <a:cubicBezTo>
                  <a:pt x="6497688" y="1245272"/>
                  <a:pt x="6544655" y="1195264"/>
                  <a:pt x="6582299" y="1138798"/>
                </a:cubicBezTo>
                <a:cubicBezTo>
                  <a:pt x="6618661" y="1084254"/>
                  <a:pt x="6649236" y="1042921"/>
                  <a:pt x="6677189" y="983523"/>
                </a:cubicBezTo>
                <a:cubicBezTo>
                  <a:pt x="6714107" y="905073"/>
                  <a:pt x="6723509" y="817750"/>
                  <a:pt x="6737574" y="733357"/>
                </a:cubicBezTo>
                <a:cubicBezTo>
                  <a:pt x="6731823" y="704602"/>
                  <a:pt x="6750514" y="685911"/>
                  <a:pt x="6720322" y="647092"/>
                </a:cubicBezTo>
                <a:cubicBezTo>
                  <a:pt x="6690130" y="608273"/>
                  <a:pt x="6646998" y="557952"/>
                  <a:pt x="6556420" y="500443"/>
                </a:cubicBezTo>
                <a:cubicBezTo>
                  <a:pt x="6465843" y="442934"/>
                  <a:pt x="6342078" y="368125"/>
                  <a:pt x="6176857" y="302036"/>
                </a:cubicBezTo>
                <a:cubicBezTo>
                  <a:pt x="6133725" y="284783"/>
                  <a:pt x="6092843" y="260204"/>
                  <a:pt x="6047461" y="250277"/>
                </a:cubicBezTo>
                <a:cubicBezTo>
                  <a:pt x="5999625" y="239813"/>
                  <a:pt x="5949695" y="244526"/>
                  <a:pt x="5900812" y="241651"/>
                </a:cubicBezTo>
                <a:cubicBezTo>
                  <a:pt x="5755658" y="223707"/>
                  <a:pt x="5533095" y="148361"/>
                  <a:pt x="5176537" y="142610"/>
                </a:cubicBezTo>
                <a:cubicBezTo>
                  <a:pt x="4819979" y="136859"/>
                  <a:pt x="4159771" y="202140"/>
                  <a:pt x="3761461" y="207145"/>
                </a:cubicBezTo>
                <a:cubicBezTo>
                  <a:pt x="3363151" y="212150"/>
                  <a:pt x="3010963" y="184142"/>
                  <a:pt x="2786676" y="172640"/>
                </a:cubicBezTo>
                <a:lnTo>
                  <a:pt x="2415740" y="138134"/>
                </a:lnTo>
                <a:cubicBezTo>
                  <a:pt x="2309405" y="128830"/>
                  <a:pt x="2202368" y="126363"/>
                  <a:pt x="2096563" y="112255"/>
                </a:cubicBezTo>
                <a:cubicBezTo>
                  <a:pt x="2053431" y="106504"/>
                  <a:pt x="2010089" y="102156"/>
                  <a:pt x="1967167" y="95002"/>
                </a:cubicBezTo>
                <a:cubicBezTo>
                  <a:pt x="1906533" y="84896"/>
                  <a:pt x="1847008" y="68120"/>
                  <a:pt x="1786012" y="60496"/>
                </a:cubicBezTo>
                <a:cubicBezTo>
                  <a:pt x="1731725" y="53710"/>
                  <a:pt x="1676788" y="53724"/>
                  <a:pt x="1622110" y="51870"/>
                </a:cubicBezTo>
                <a:lnTo>
                  <a:pt x="1277054" y="43243"/>
                </a:lnTo>
                <a:cubicBezTo>
                  <a:pt x="1236797" y="40368"/>
                  <a:pt x="1196273" y="40070"/>
                  <a:pt x="1156284" y="34617"/>
                </a:cubicBezTo>
                <a:cubicBezTo>
                  <a:pt x="1132789" y="31413"/>
                  <a:pt x="1116027" y="23115"/>
                  <a:pt x="1087272" y="17364"/>
                </a:cubicBezTo>
                <a:cubicBezTo>
                  <a:pt x="1058517" y="11613"/>
                  <a:pt x="1059955" y="-1327"/>
                  <a:pt x="983755" y="111"/>
                </a:cubicBezTo>
                <a:close/>
              </a:path>
            </a:pathLst>
          </a:custGeom>
          <a:solidFill>
            <a:srgbClr val="F1F1F1"/>
          </a:solidFill>
          <a:ln w="3810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75CF793-BA26-645C-678A-A1C0E76CCE5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9" name="Picture 8">
            <a:extLst>
              <a:ext uri="{FF2B5EF4-FFF2-40B4-BE49-F238E27FC236}">
                <a16:creationId xmlns:a16="http://schemas.microsoft.com/office/drawing/2014/main" id="{6E309B37-019C-C7BF-E4BD-F3BB5C0684FC}"/>
              </a:ext>
            </a:extLst>
          </p:cNvPr>
          <p:cNvPicPr>
            <a:picLocks noChangeAspect="1"/>
          </p:cNvPicPr>
          <p:nvPr userDrawn="1"/>
        </p:nvPicPr>
        <p:blipFill>
          <a:blip r:embed="rId3"/>
          <a:stretch>
            <a:fillRect/>
          </a:stretch>
        </p:blipFill>
        <p:spPr>
          <a:xfrm>
            <a:off x="145139" y="280532"/>
            <a:ext cx="1085850" cy="1114425"/>
          </a:xfrm>
          <a:prstGeom prst="rect">
            <a:avLst/>
          </a:prstGeom>
        </p:spPr>
      </p:pic>
      <p:grpSp>
        <p:nvGrpSpPr>
          <p:cNvPr id="10" name="Group 9">
            <a:extLst>
              <a:ext uri="{FF2B5EF4-FFF2-40B4-BE49-F238E27FC236}">
                <a16:creationId xmlns:a16="http://schemas.microsoft.com/office/drawing/2014/main" id="{C437CF8A-7869-07FA-FCC4-57E3D13401C7}"/>
              </a:ext>
            </a:extLst>
          </p:cNvPr>
          <p:cNvGrpSpPr/>
          <p:nvPr userDrawn="1"/>
        </p:nvGrpSpPr>
        <p:grpSpPr>
          <a:xfrm>
            <a:off x="481869" y="1222008"/>
            <a:ext cx="612475" cy="739834"/>
            <a:chOff x="5063706" y="603849"/>
            <a:chExt cx="612475" cy="739834"/>
          </a:xfrm>
        </p:grpSpPr>
        <p:pic>
          <p:nvPicPr>
            <p:cNvPr id="11" name="Picture 10">
              <a:extLst>
                <a:ext uri="{FF2B5EF4-FFF2-40B4-BE49-F238E27FC236}">
                  <a16:creationId xmlns:a16="http://schemas.microsoft.com/office/drawing/2014/main" id="{34947090-59E9-5696-F972-8032EC7401F4}"/>
                </a:ext>
              </a:extLst>
            </p:cNvPr>
            <p:cNvPicPr>
              <a:picLocks noChangeAspect="1"/>
            </p:cNvPicPr>
            <p:nvPr userDrawn="1"/>
          </p:nvPicPr>
          <p:blipFill rotWithShape="1">
            <a:blip r:embed="rId4"/>
            <a:srcRect l="20829" t="13839" r="6922" b="14489"/>
            <a:stretch/>
          </p:blipFill>
          <p:spPr>
            <a:xfrm>
              <a:off x="5063706" y="681487"/>
              <a:ext cx="612475" cy="662196"/>
            </a:xfrm>
            <a:prstGeom prst="rect">
              <a:avLst/>
            </a:prstGeom>
          </p:spPr>
        </p:pic>
        <p:sp>
          <p:nvSpPr>
            <p:cNvPr id="12" name="Rectangle 11">
              <a:extLst>
                <a:ext uri="{FF2B5EF4-FFF2-40B4-BE49-F238E27FC236}">
                  <a16:creationId xmlns:a16="http://schemas.microsoft.com/office/drawing/2014/main" id="{0C2AFE9D-B3FD-0A43-C859-4E6E10AE529F}"/>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D0951C71-48CB-733E-60FB-ECEA470CA9A9}"/>
              </a:ext>
            </a:extLst>
          </p:cNvPr>
          <p:cNvPicPr>
            <a:picLocks noChangeAspect="1"/>
          </p:cNvPicPr>
          <p:nvPr userDrawn="1"/>
        </p:nvPicPr>
        <p:blipFill>
          <a:blip r:embed="rId5"/>
          <a:stretch>
            <a:fillRect/>
          </a:stretch>
        </p:blipFill>
        <p:spPr>
          <a:xfrm>
            <a:off x="10868315" y="5371281"/>
            <a:ext cx="345851" cy="356659"/>
          </a:xfrm>
          <a:prstGeom prst="rect">
            <a:avLst/>
          </a:prstGeom>
        </p:spPr>
      </p:pic>
      <p:pic>
        <p:nvPicPr>
          <p:cNvPr id="14" name="Picture 13">
            <a:extLst>
              <a:ext uri="{FF2B5EF4-FFF2-40B4-BE49-F238E27FC236}">
                <a16:creationId xmlns:a16="http://schemas.microsoft.com/office/drawing/2014/main" id="{63FC5DA9-D2D0-BACD-CFB8-7E98EDF4DC18}"/>
              </a:ext>
            </a:extLst>
          </p:cNvPr>
          <p:cNvPicPr>
            <a:picLocks noChangeAspect="1"/>
          </p:cNvPicPr>
          <p:nvPr userDrawn="1"/>
        </p:nvPicPr>
        <p:blipFill>
          <a:blip r:embed="rId6"/>
          <a:stretch>
            <a:fillRect/>
          </a:stretch>
        </p:blipFill>
        <p:spPr>
          <a:xfrm rot="215293">
            <a:off x="10820824" y="872140"/>
            <a:ext cx="1114425" cy="485775"/>
          </a:xfrm>
          <a:prstGeom prst="rect">
            <a:avLst/>
          </a:prstGeom>
        </p:spPr>
      </p:pic>
      <p:pic>
        <p:nvPicPr>
          <p:cNvPr id="15" name="Picture 14">
            <a:extLst>
              <a:ext uri="{FF2B5EF4-FFF2-40B4-BE49-F238E27FC236}">
                <a16:creationId xmlns:a16="http://schemas.microsoft.com/office/drawing/2014/main" id="{6143C528-1FF8-C4F6-7828-D1FFC791FB3D}"/>
              </a:ext>
            </a:extLst>
          </p:cNvPr>
          <p:cNvPicPr>
            <a:picLocks noChangeAspect="1"/>
          </p:cNvPicPr>
          <p:nvPr userDrawn="1"/>
        </p:nvPicPr>
        <p:blipFill>
          <a:blip r:embed="rId7"/>
          <a:stretch>
            <a:fillRect/>
          </a:stretch>
        </p:blipFill>
        <p:spPr>
          <a:xfrm rot="15963087">
            <a:off x="709662" y="5436852"/>
            <a:ext cx="447675" cy="390525"/>
          </a:xfrm>
          <a:prstGeom prst="rect">
            <a:avLst/>
          </a:prstGeom>
        </p:spPr>
      </p:pic>
    </p:spTree>
    <p:extLst>
      <p:ext uri="{BB962C8B-B14F-4D97-AF65-F5344CB8AC3E}">
        <p14:creationId xmlns:p14="http://schemas.microsoft.com/office/powerpoint/2010/main" val="341105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27555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36522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50072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48987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9081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43329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1/4/2024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999210035"/>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9C7AEA56-28DE-4C7F-B29E-CBA1FAF09F68}"/>
              </a:ext>
            </a:extLst>
          </p:cNvPr>
          <p:cNvSpPr>
            <a:spLocks noGrp="1"/>
          </p:cNvSpPr>
          <p:nvPr>
            <p:ph type="subTitle" idx="1"/>
          </p:nvPr>
        </p:nvSpPr>
        <p:spPr/>
        <p:txBody>
          <a:bodyPr/>
          <a:lstStyle/>
          <a:p>
            <a:r>
              <a:rPr lang="en-US" dirty="0"/>
              <a:t>Optimization Algorithms</a:t>
            </a:r>
          </a:p>
        </p:txBody>
      </p:sp>
      <p:pic>
        <p:nvPicPr>
          <p:cNvPr id="3" name="Picture 2" descr="A cartoon rocket in space&#10;&#10;Description automatically generated">
            <a:extLst>
              <a:ext uri="{FF2B5EF4-FFF2-40B4-BE49-F238E27FC236}">
                <a16:creationId xmlns:a16="http://schemas.microsoft.com/office/drawing/2014/main" id="{23C708A3-0BD1-0FD6-5B8D-7CA93417774E}"/>
              </a:ext>
            </a:extLst>
          </p:cNvPr>
          <p:cNvPicPr>
            <a:picLocks noChangeAspect="1"/>
          </p:cNvPicPr>
          <p:nvPr/>
        </p:nvPicPr>
        <p:blipFill>
          <a:blip r:embed="rId3"/>
          <a:stretch>
            <a:fillRect/>
          </a:stretch>
        </p:blipFill>
        <p:spPr>
          <a:xfrm>
            <a:off x="10830560" y="5532120"/>
            <a:ext cx="1201927" cy="1201927"/>
          </a:xfrm>
          <a:prstGeom prst="rect">
            <a:avLst/>
          </a:prstGeom>
        </p:spPr>
      </p:pic>
    </p:spTree>
    <p:extLst>
      <p:ext uri="{BB962C8B-B14F-4D97-AF65-F5344CB8AC3E}">
        <p14:creationId xmlns:p14="http://schemas.microsoft.com/office/powerpoint/2010/main" val="857287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Optimizers and Advanced Gradient Descent Techniques</a:t>
            </a:r>
          </a:p>
        </p:txBody>
      </p:sp>
    </p:spTree>
    <p:extLst>
      <p:ext uri="{BB962C8B-B14F-4D97-AF65-F5344CB8AC3E}">
        <p14:creationId xmlns:p14="http://schemas.microsoft.com/office/powerpoint/2010/main" val="2128048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A2B3FF4-78A5-AEC7-761A-9D9B6A086332}"/>
              </a:ext>
            </a:extLst>
          </p:cNvPr>
          <p:cNvPicPr>
            <a:picLocks noChangeAspect="1"/>
          </p:cNvPicPr>
          <p:nvPr/>
        </p:nvPicPr>
        <p:blipFill>
          <a:blip r:embed="rId3"/>
          <a:stretch>
            <a:fillRect/>
          </a:stretch>
        </p:blipFill>
        <p:spPr>
          <a:xfrm>
            <a:off x="612627" y="1366157"/>
            <a:ext cx="10966746" cy="412568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70545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utput image">
            <a:extLst>
              <a:ext uri="{FF2B5EF4-FFF2-40B4-BE49-F238E27FC236}">
                <a16:creationId xmlns:a16="http://schemas.microsoft.com/office/drawing/2014/main" id="{0449BD2B-8BAA-91A2-001F-3FBB868323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1035" y="173317"/>
            <a:ext cx="9391557" cy="613326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4AED4D6-8D13-7013-CE0E-44DA987FFE05}"/>
              </a:ext>
            </a:extLst>
          </p:cNvPr>
          <p:cNvSpPr txBox="1"/>
          <p:nvPr/>
        </p:nvSpPr>
        <p:spPr>
          <a:xfrm>
            <a:off x="3884889" y="6381064"/>
            <a:ext cx="4422221" cy="369332"/>
          </a:xfrm>
          <a:prstGeom prst="rect">
            <a:avLst/>
          </a:prstGeom>
          <a:noFill/>
        </p:spPr>
        <p:txBody>
          <a:bodyPr wrap="square" rtlCol="0">
            <a:spAutoFit/>
          </a:bodyPr>
          <a:lstStyle/>
          <a:p>
            <a:r>
              <a:rPr lang="en-US" dirty="0"/>
              <a:t>This image was generated using AI tools</a:t>
            </a:r>
          </a:p>
        </p:txBody>
      </p:sp>
    </p:spTree>
    <p:extLst>
      <p:ext uri="{BB962C8B-B14F-4D97-AF65-F5344CB8AC3E}">
        <p14:creationId xmlns:p14="http://schemas.microsoft.com/office/powerpoint/2010/main" val="1734437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A477DD6-4BD6-3216-3D53-0016FF9DC674}"/>
              </a:ext>
            </a:extLst>
          </p:cNvPr>
          <p:cNvGrpSpPr/>
          <p:nvPr/>
        </p:nvGrpSpPr>
        <p:grpSpPr>
          <a:xfrm>
            <a:off x="124618" y="764989"/>
            <a:ext cx="5861188" cy="4299658"/>
            <a:chOff x="1845841" y="1304533"/>
            <a:chExt cx="7664401" cy="4410390"/>
          </a:xfrm>
        </p:grpSpPr>
        <p:sp>
          <p:nvSpPr>
            <p:cNvPr id="4" name="Left-Up Arrow 1">
              <a:extLst>
                <a:ext uri="{FF2B5EF4-FFF2-40B4-BE49-F238E27FC236}">
                  <a16:creationId xmlns:a16="http://schemas.microsoft.com/office/drawing/2014/main" id="{3167E128-5473-3ADA-737A-65F4C137F4CF}"/>
                </a:ext>
              </a:extLst>
            </p:cNvPr>
            <p:cNvSpPr/>
            <p:nvPr/>
          </p:nvSpPr>
          <p:spPr>
            <a:xfrm flipH="1">
              <a:off x="2601076" y="172818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5" name="Text Placeholder 3">
              <a:extLst>
                <a:ext uri="{FF2B5EF4-FFF2-40B4-BE49-F238E27FC236}">
                  <a16:creationId xmlns:a16="http://schemas.microsoft.com/office/drawing/2014/main" id="{CF60622C-3D06-81A6-62DE-7FD966629990}"/>
                </a:ext>
              </a:extLst>
            </p:cNvPr>
            <p:cNvSpPr txBox="1">
              <a:spLocks/>
            </p:cNvSpPr>
            <p:nvPr/>
          </p:nvSpPr>
          <p:spPr>
            <a:xfrm>
              <a:off x="1845841" y="13045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6" name="Text Placeholder 3">
              <a:extLst>
                <a:ext uri="{FF2B5EF4-FFF2-40B4-BE49-F238E27FC236}">
                  <a16:creationId xmlns:a16="http://schemas.microsoft.com/office/drawing/2014/main" id="{4899ABA9-5EEF-43F6-FBD9-A247F10655A3}"/>
                </a:ext>
              </a:extLst>
            </p:cNvPr>
            <p:cNvSpPr txBox="1">
              <a:spLocks/>
            </p:cNvSpPr>
            <p:nvPr/>
          </p:nvSpPr>
          <p:spPr>
            <a:xfrm>
              <a:off x="3106273" y="5066316"/>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Local minimum</a:t>
              </a:r>
            </a:p>
          </p:txBody>
        </p:sp>
        <p:sp>
          <p:nvSpPr>
            <p:cNvPr id="7" name="Text Placeholder 3">
              <a:extLst>
                <a:ext uri="{FF2B5EF4-FFF2-40B4-BE49-F238E27FC236}">
                  <a16:creationId xmlns:a16="http://schemas.microsoft.com/office/drawing/2014/main" id="{24B35751-6AE3-16AF-F02B-0F74C77C7314}"/>
                </a:ext>
              </a:extLst>
            </p:cNvPr>
            <p:cNvSpPr txBox="1">
              <a:spLocks/>
            </p:cNvSpPr>
            <p:nvPr/>
          </p:nvSpPr>
          <p:spPr>
            <a:xfrm>
              <a:off x="4678557" y="50491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Global minimum</a:t>
              </a:r>
            </a:p>
          </p:txBody>
        </p:sp>
        <p:sp>
          <p:nvSpPr>
            <p:cNvPr id="8" name="Text Placeholder 3">
              <a:extLst>
                <a:ext uri="{FF2B5EF4-FFF2-40B4-BE49-F238E27FC236}">
                  <a16:creationId xmlns:a16="http://schemas.microsoft.com/office/drawing/2014/main" id="{CECD17FF-4DDB-52C7-8F23-B87ED59E4B72}"/>
                </a:ext>
              </a:extLst>
            </p:cNvPr>
            <p:cNvSpPr txBox="1">
              <a:spLocks/>
            </p:cNvSpPr>
            <p:nvPr/>
          </p:nvSpPr>
          <p:spPr>
            <a:xfrm>
              <a:off x="6874910" y="404447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Plateau</a:t>
              </a:r>
            </a:p>
          </p:txBody>
        </p:sp>
        <p:sp>
          <p:nvSpPr>
            <p:cNvPr id="10" name="Freeform 14">
              <a:extLst>
                <a:ext uri="{FF2B5EF4-FFF2-40B4-BE49-F238E27FC236}">
                  <a16:creationId xmlns:a16="http://schemas.microsoft.com/office/drawing/2014/main" id="{94738195-6340-57CF-8C34-B25E4A7C9A5C}"/>
                </a:ext>
              </a:extLst>
            </p:cNvPr>
            <p:cNvSpPr/>
            <p:nvPr/>
          </p:nvSpPr>
          <p:spPr>
            <a:xfrm>
              <a:off x="3196281" y="2133600"/>
              <a:ext cx="5733535" cy="2550560"/>
            </a:xfrm>
            <a:custGeom>
              <a:avLst/>
              <a:gdLst>
                <a:gd name="connsiteX0" fmla="*/ 0 w 5741773"/>
                <a:gd name="connsiteY0" fmla="*/ 0 h 2569922"/>
                <a:gd name="connsiteX1" fmla="*/ 708454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53373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60258 w 5741773"/>
                <a:gd name="connsiteY1" fmla="*/ 2121212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748"/>
                <a:gd name="connsiteX1" fmla="*/ 660258 w 5741773"/>
                <a:gd name="connsiteY1" fmla="*/ 2121212 h 2569748"/>
                <a:gd name="connsiteX2" fmla="*/ 1543302 w 5741773"/>
                <a:gd name="connsiteY2" fmla="*/ 1168410 h 2569748"/>
                <a:gd name="connsiteX3" fmla="*/ 2339546 w 5741773"/>
                <a:gd name="connsiteY3" fmla="*/ 2561968 h 2569748"/>
                <a:gd name="connsiteX4" fmla="*/ 3534033 w 5741773"/>
                <a:gd name="connsiteY4" fmla="*/ 1729946 h 2569748"/>
                <a:gd name="connsiteX5" fmla="*/ 5115697 w 5741773"/>
                <a:gd name="connsiteY5" fmla="*/ 1680519 h 2569748"/>
                <a:gd name="connsiteX6" fmla="*/ 5741773 w 5741773"/>
                <a:gd name="connsiteY6" fmla="*/ 1260389 h 2569748"/>
                <a:gd name="connsiteX0" fmla="*/ 0 w 5741773"/>
                <a:gd name="connsiteY0" fmla="*/ 0 h 2549285"/>
                <a:gd name="connsiteX1" fmla="*/ 660258 w 5741773"/>
                <a:gd name="connsiteY1" fmla="*/ 2121212 h 2549285"/>
                <a:gd name="connsiteX2" fmla="*/ 1543302 w 5741773"/>
                <a:gd name="connsiteY2" fmla="*/ 1168410 h 2549285"/>
                <a:gd name="connsiteX3" fmla="*/ 229135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49285"/>
                <a:gd name="connsiteX1" fmla="*/ 660258 w 5741773"/>
                <a:gd name="connsiteY1" fmla="*/ 2121212 h 2549285"/>
                <a:gd name="connsiteX2" fmla="*/ 1543302 w 5741773"/>
                <a:gd name="connsiteY2" fmla="*/ 1168410 h 2549285"/>
                <a:gd name="connsiteX3" fmla="*/ 230512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51503"/>
                <a:gd name="connsiteX1" fmla="*/ 660258 w 5741773"/>
                <a:gd name="connsiteY1" fmla="*/ 2121212 h 2551503"/>
                <a:gd name="connsiteX2" fmla="*/ 1543302 w 5741773"/>
                <a:gd name="connsiteY2" fmla="*/ 1168410 h 2551503"/>
                <a:gd name="connsiteX3" fmla="*/ 2305121 w 5741773"/>
                <a:gd name="connsiteY3" fmla="*/ 2541343 h 2551503"/>
                <a:gd name="connsiteX4" fmla="*/ 3534033 w 5741773"/>
                <a:gd name="connsiteY4" fmla="*/ 1729946 h 2551503"/>
                <a:gd name="connsiteX5" fmla="*/ 5115697 w 5741773"/>
                <a:gd name="connsiteY5" fmla="*/ 1680519 h 2551503"/>
                <a:gd name="connsiteX6" fmla="*/ 5741773 w 5741773"/>
                <a:gd name="connsiteY6" fmla="*/ 1260389 h 2551503"/>
                <a:gd name="connsiteX0" fmla="*/ 0 w 5741773"/>
                <a:gd name="connsiteY0" fmla="*/ 0 h 2551979"/>
                <a:gd name="connsiteX1" fmla="*/ 660258 w 5741773"/>
                <a:gd name="connsiteY1" fmla="*/ 2121212 h 2551979"/>
                <a:gd name="connsiteX2" fmla="*/ 1543302 w 5741773"/>
                <a:gd name="connsiteY2" fmla="*/ 1168410 h 2551979"/>
                <a:gd name="connsiteX3" fmla="*/ 2305121 w 5741773"/>
                <a:gd name="connsiteY3" fmla="*/ 2541343 h 2551979"/>
                <a:gd name="connsiteX4" fmla="*/ 3313711 w 5741773"/>
                <a:gd name="connsiteY4" fmla="*/ 1798698 h 2551979"/>
                <a:gd name="connsiteX5" fmla="*/ 5115697 w 5741773"/>
                <a:gd name="connsiteY5" fmla="*/ 1680519 h 2551979"/>
                <a:gd name="connsiteX6" fmla="*/ 5741773 w 5741773"/>
                <a:gd name="connsiteY6" fmla="*/ 1260389 h 2551979"/>
                <a:gd name="connsiteX0" fmla="*/ 0 w 5741773"/>
                <a:gd name="connsiteY0" fmla="*/ 0 h 2552356"/>
                <a:gd name="connsiteX1" fmla="*/ 660258 w 5741773"/>
                <a:gd name="connsiteY1" fmla="*/ 2121212 h 2552356"/>
                <a:gd name="connsiteX2" fmla="*/ 1543302 w 5741773"/>
                <a:gd name="connsiteY2" fmla="*/ 1168410 h 2552356"/>
                <a:gd name="connsiteX3" fmla="*/ 2305121 w 5741773"/>
                <a:gd name="connsiteY3" fmla="*/ 2541343 h 2552356"/>
                <a:gd name="connsiteX4" fmla="*/ 3313711 w 5741773"/>
                <a:gd name="connsiteY4" fmla="*/ 1798698 h 2552356"/>
                <a:gd name="connsiteX5" fmla="*/ 5115697 w 5741773"/>
                <a:gd name="connsiteY5" fmla="*/ 1680519 h 2552356"/>
                <a:gd name="connsiteX6" fmla="*/ 5741773 w 5741773"/>
                <a:gd name="connsiteY6" fmla="*/ 1260389 h 2552356"/>
                <a:gd name="connsiteX0" fmla="*/ 0 w 5741773"/>
                <a:gd name="connsiteY0" fmla="*/ 0 h 2550878"/>
                <a:gd name="connsiteX1" fmla="*/ 660258 w 5741773"/>
                <a:gd name="connsiteY1" fmla="*/ 2121212 h 2550878"/>
                <a:gd name="connsiteX2" fmla="*/ 1543302 w 5741773"/>
                <a:gd name="connsiteY2" fmla="*/ 1168410 h 2550878"/>
                <a:gd name="connsiteX3" fmla="*/ 2305121 w 5741773"/>
                <a:gd name="connsiteY3" fmla="*/ 2541343 h 2550878"/>
                <a:gd name="connsiteX4" fmla="*/ 3334367 w 5741773"/>
                <a:gd name="connsiteY4" fmla="*/ 1764322 h 2550878"/>
                <a:gd name="connsiteX5" fmla="*/ 5115697 w 5741773"/>
                <a:gd name="connsiteY5" fmla="*/ 1680519 h 2550878"/>
                <a:gd name="connsiteX6" fmla="*/ 5741773 w 5741773"/>
                <a:gd name="connsiteY6" fmla="*/ 1260389 h 2550878"/>
                <a:gd name="connsiteX0" fmla="*/ 0 w 5741773"/>
                <a:gd name="connsiteY0" fmla="*/ 0 h 2550560"/>
                <a:gd name="connsiteX1" fmla="*/ 660258 w 5741773"/>
                <a:gd name="connsiteY1" fmla="*/ 2121212 h 2550560"/>
                <a:gd name="connsiteX2" fmla="*/ 1543302 w 5741773"/>
                <a:gd name="connsiteY2" fmla="*/ 1168410 h 2550560"/>
                <a:gd name="connsiteX3" fmla="*/ 2284466 w 5741773"/>
                <a:gd name="connsiteY3" fmla="*/ 2541343 h 2550560"/>
                <a:gd name="connsiteX4" fmla="*/ 3334367 w 5741773"/>
                <a:gd name="connsiteY4" fmla="*/ 1764322 h 2550560"/>
                <a:gd name="connsiteX5" fmla="*/ 5115697 w 5741773"/>
                <a:gd name="connsiteY5" fmla="*/ 1680519 h 2550560"/>
                <a:gd name="connsiteX6" fmla="*/ 5741773 w 5741773"/>
                <a:gd name="connsiteY6" fmla="*/ 1260389 h 255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1773" h="2550560">
                  <a:moveTo>
                    <a:pt x="0" y="0"/>
                  </a:moveTo>
                  <a:cubicBezTo>
                    <a:pt x="227913" y="974124"/>
                    <a:pt x="403041" y="1926477"/>
                    <a:pt x="660258" y="2121212"/>
                  </a:cubicBezTo>
                  <a:cubicBezTo>
                    <a:pt x="917475" y="2315947"/>
                    <a:pt x="1272601" y="1098388"/>
                    <a:pt x="1543302" y="1168410"/>
                  </a:cubicBezTo>
                  <a:cubicBezTo>
                    <a:pt x="1814003" y="1238432"/>
                    <a:pt x="1985955" y="2442024"/>
                    <a:pt x="2284466" y="2541343"/>
                  </a:cubicBezTo>
                  <a:cubicBezTo>
                    <a:pt x="2582977" y="2640662"/>
                    <a:pt x="2862495" y="1907793"/>
                    <a:pt x="3334367" y="1764322"/>
                  </a:cubicBezTo>
                  <a:cubicBezTo>
                    <a:pt x="3806239" y="1620851"/>
                    <a:pt x="4747740" y="1758779"/>
                    <a:pt x="5115697" y="1680519"/>
                  </a:cubicBezTo>
                  <a:cubicBezTo>
                    <a:pt x="5483654" y="1602259"/>
                    <a:pt x="5644292" y="1357870"/>
                    <a:pt x="5741773" y="1260389"/>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97BC521F-D2D0-E3CE-3AD6-C968F0945FBE}"/>
                </a:ext>
              </a:extLst>
            </p:cNvPr>
            <p:cNvSpPr/>
            <p:nvPr/>
          </p:nvSpPr>
          <p:spPr>
            <a:xfrm>
              <a:off x="3225085" y="2686069"/>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9CE3B58-7A7B-172D-89D2-B3CFFD52E0B6}"/>
                </a:ext>
              </a:extLst>
            </p:cNvPr>
            <p:cNvSpPr/>
            <p:nvPr/>
          </p:nvSpPr>
          <p:spPr>
            <a:xfrm>
              <a:off x="3400337" y="3262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81F6CC62-E7B4-8D16-94F5-FAEF87E50EE3}"/>
                </a:ext>
              </a:extLst>
            </p:cNvPr>
            <p:cNvSpPr/>
            <p:nvPr/>
          </p:nvSpPr>
          <p:spPr>
            <a:xfrm>
              <a:off x="3552737" y="3764788"/>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1153DF3-00ED-CCCF-5BD1-43492BF04E80}"/>
                </a:ext>
              </a:extLst>
            </p:cNvPr>
            <p:cNvSpPr/>
            <p:nvPr/>
          </p:nvSpPr>
          <p:spPr>
            <a:xfrm>
              <a:off x="3812209" y="4126823"/>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1A6736FF-43B2-B600-8FB5-0E805B4C6810}"/>
                </a:ext>
              </a:extLst>
            </p:cNvPr>
            <p:cNvSpPr/>
            <p:nvPr/>
          </p:nvSpPr>
          <p:spPr>
            <a:xfrm>
              <a:off x="7593186"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6E8D2BE9-5FE5-D25B-AAA7-4A3D38DD4508}"/>
                </a:ext>
              </a:extLst>
            </p:cNvPr>
            <p:cNvSpPr/>
            <p:nvPr/>
          </p:nvSpPr>
          <p:spPr>
            <a:xfrm>
              <a:off x="7822287"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54A39860-44D0-924C-BE4C-AF272596D149}"/>
                </a:ext>
              </a:extLst>
            </p:cNvPr>
            <p:cNvSpPr/>
            <p:nvPr/>
          </p:nvSpPr>
          <p:spPr>
            <a:xfrm>
              <a:off x="8053835" y="3723137"/>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FB52C92D-54A5-3124-3DEC-2FE84B97FCFD}"/>
                </a:ext>
              </a:extLst>
            </p:cNvPr>
            <p:cNvSpPr/>
            <p:nvPr/>
          </p:nvSpPr>
          <p:spPr>
            <a:xfrm>
              <a:off x="8282936" y="3676621"/>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E253D689-B76F-E5A0-D77B-202981D0244D}"/>
                </a:ext>
              </a:extLst>
            </p:cNvPr>
            <p:cNvSpPr/>
            <p:nvPr/>
          </p:nvSpPr>
          <p:spPr>
            <a:xfrm>
              <a:off x="8502183" y="360158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211A0593-F8A7-9AF6-7AD8-3FEECD23D7EB}"/>
                </a:ext>
              </a:extLst>
            </p:cNvPr>
            <p:cNvSpPr/>
            <p:nvPr/>
          </p:nvSpPr>
          <p:spPr>
            <a:xfrm>
              <a:off x="8716276" y="3423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B3E5AEA6-0AA9-AC07-135B-4D5D0276D97E}"/>
                </a:ext>
              </a:extLst>
            </p:cNvPr>
            <p:cNvCxnSpPr>
              <a:cxnSpLocks/>
            </p:cNvCxnSpPr>
            <p:nvPr/>
          </p:nvCxnSpPr>
          <p:spPr>
            <a:xfrm>
              <a:off x="3915668" y="4335209"/>
              <a:ext cx="0" cy="64242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4FC3C72-D152-74BE-8F28-3057AC39D1D0}"/>
                </a:ext>
              </a:extLst>
            </p:cNvPr>
            <p:cNvCxnSpPr>
              <a:cxnSpLocks/>
            </p:cNvCxnSpPr>
            <p:nvPr/>
          </p:nvCxnSpPr>
          <p:spPr>
            <a:xfrm>
              <a:off x="5546234" y="4684160"/>
              <a:ext cx="0" cy="293476"/>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Freeform 30">
              <a:extLst>
                <a:ext uri="{FF2B5EF4-FFF2-40B4-BE49-F238E27FC236}">
                  <a16:creationId xmlns:a16="http://schemas.microsoft.com/office/drawing/2014/main" id="{453DF260-DCEB-7BEE-F9A6-2B39DE9B5071}"/>
                </a:ext>
              </a:extLst>
            </p:cNvPr>
            <p:cNvSpPr/>
            <p:nvPr/>
          </p:nvSpPr>
          <p:spPr>
            <a:xfrm>
              <a:off x="3432593" y="2797264"/>
              <a:ext cx="125289" cy="474387"/>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Lst>
              <a:ahLst/>
              <a:cxnLst>
                <a:cxn ang="0">
                  <a:pos x="connsiteX0" y="connsiteY0"/>
                </a:cxn>
                <a:cxn ang="0">
                  <a:pos x="connsiteX1" y="connsiteY1"/>
                </a:cxn>
              </a:cxnLst>
              <a:rect l="l" t="t" r="r" b="b"/>
              <a:pathLst>
                <a:path w="125289" h="474387">
                  <a:moveTo>
                    <a:pt x="0" y="0"/>
                  </a:moveTo>
                  <a:cubicBezTo>
                    <a:pt x="83075" y="135784"/>
                    <a:pt x="166150" y="271569"/>
                    <a:pt x="103128" y="474387"/>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31">
              <a:extLst>
                <a:ext uri="{FF2B5EF4-FFF2-40B4-BE49-F238E27FC236}">
                  <a16:creationId xmlns:a16="http://schemas.microsoft.com/office/drawing/2014/main" id="{5065715C-0DB5-B52E-604C-97245E20E7EC}"/>
                </a:ext>
              </a:extLst>
            </p:cNvPr>
            <p:cNvSpPr/>
            <p:nvPr/>
          </p:nvSpPr>
          <p:spPr>
            <a:xfrm>
              <a:off x="3611394" y="3389555"/>
              <a:ext cx="89220" cy="37344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Lst>
              <a:ahLst/>
              <a:cxnLst>
                <a:cxn ang="0">
                  <a:pos x="connsiteX0" y="connsiteY0"/>
                </a:cxn>
                <a:cxn ang="0">
                  <a:pos x="connsiteX1" y="connsiteY1"/>
                </a:cxn>
              </a:cxnLst>
              <a:rect l="l" t="t" r="r" b="b"/>
              <a:pathLst>
                <a:path w="89220" h="373446">
                  <a:moveTo>
                    <a:pt x="0" y="0"/>
                  </a:moveTo>
                  <a:cubicBezTo>
                    <a:pt x="89012" y="112034"/>
                    <a:pt x="118648" y="170628"/>
                    <a:pt x="55626" y="37344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32">
              <a:extLst>
                <a:ext uri="{FF2B5EF4-FFF2-40B4-BE49-F238E27FC236}">
                  <a16:creationId xmlns:a16="http://schemas.microsoft.com/office/drawing/2014/main" id="{B56EA074-15A7-03BB-35C8-952113A0C549}"/>
                </a:ext>
              </a:extLst>
            </p:cNvPr>
            <p:cNvSpPr/>
            <p:nvPr/>
          </p:nvSpPr>
          <p:spPr>
            <a:xfrm rot="20025064">
              <a:off x="3823590" y="3871060"/>
              <a:ext cx="54581" cy="26388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 name="connsiteX0" fmla="*/ 0 w 59567"/>
                <a:gd name="connsiteY0" fmla="*/ 0 h 302030"/>
                <a:gd name="connsiteX1" fmla="*/ 4779 w 59567"/>
                <a:gd name="connsiteY1" fmla="*/ 302030 h 302030"/>
                <a:gd name="connsiteX0" fmla="*/ 0 w 53494"/>
                <a:gd name="connsiteY0" fmla="*/ 0 h 302030"/>
                <a:gd name="connsiteX1" fmla="*/ 4779 w 53494"/>
                <a:gd name="connsiteY1" fmla="*/ 302030 h 302030"/>
                <a:gd name="connsiteX0" fmla="*/ 0 w 45774"/>
                <a:gd name="connsiteY0" fmla="*/ 0 h 302030"/>
                <a:gd name="connsiteX1" fmla="*/ 4779 w 45774"/>
                <a:gd name="connsiteY1" fmla="*/ 302030 h 302030"/>
                <a:gd name="connsiteX0" fmla="*/ 0 w 41543"/>
                <a:gd name="connsiteY0" fmla="*/ 0 h 302030"/>
                <a:gd name="connsiteX1" fmla="*/ 4779 w 41543"/>
                <a:gd name="connsiteY1" fmla="*/ 302030 h 302030"/>
                <a:gd name="connsiteX0" fmla="*/ 0 w 54140"/>
                <a:gd name="connsiteY0" fmla="*/ 0 h 263886"/>
                <a:gd name="connsiteX1" fmla="*/ 23589 w 54140"/>
                <a:gd name="connsiteY1" fmla="*/ 263886 h 263886"/>
                <a:gd name="connsiteX0" fmla="*/ 0 w 71416"/>
                <a:gd name="connsiteY0" fmla="*/ 0 h 263886"/>
                <a:gd name="connsiteX1" fmla="*/ 23589 w 71416"/>
                <a:gd name="connsiteY1" fmla="*/ 263886 h 263886"/>
                <a:gd name="connsiteX0" fmla="*/ 0 w 60414"/>
                <a:gd name="connsiteY0" fmla="*/ 0 h 263886"/>
                <a:gd name="connsiteX1" fmla="*/ 23589 w 60414"/>
                <a:gd name="connsiteY1" fmla="*/ 263886 h 263886"/>
                <a:gd name="connsiteX0" fmla="*/ 0 w 54581"/>
                <a:gd name="connsiteY0" fmla="*/ 0 h 263886"/>
                <a:gd name="connsiteX1" fmla="*/ 23589 w 54581"/>
                <a:gd name="connsiteY1" fmla="*/ 263886 h 263886"/>
              </a:gdLst>
              <a:ahLst/>
              <a:cxnLst>
                <a:cxn ang="0">
                  <a:pos x="connsiteX0" y="connsiteY0"/>
                </a:cxn>
                <a:cxn ang="0">
                  <a:pos x="connsiteX1" y="connsiteY1"/>
                </a:cxn>
              </a:cxnLst>
              <a:rect l="l" t="t" r="r" b="b"/>
              <a:pathLst>
                <a:path w="54581" h="263886">
                  <a:moveTo>
                    <a:pt x="0" y="0"/>
                  </a:moveTo>
                  <a:cubicBezTo>
                    <a:pt x="40506" y="33690"/>
                    <a:pt x="86611" y="61068"/>
                    <a:pt x="23589" y="26388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34">
              <a:extLst>
                <a:ext uri="{FF2B5EF4-FFF2-40B4-BE49-F238E27FC236}">
                  <a16:creationId xmlns:a16="http://schemas.microsoft.com/office/drawing/2014/main" id="{E896944A-F93C-ED6C-C8E7-BFEBC83AE3F8}"/>
                </a:ext>
              </a:extLst>
            </p:cNvPr>
            <p:cNvSpPr/>
            <p:nvPr/>
          </p:nvSpPr>
          <p:spPr>
            <a:xfrm>
              <a:off x="7719236" y="3653267"/>
              <a:ext cx="172815" cy="817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Lst>
              <a:ahLst/>
              <a:cxnLst>
                <a:cxn ang="0">
                  <a:pos x="connsiteX0" y="connsiteY0"/>
                </a:cxn>
                <a:cxn ang="0">
                  <a:pos x="connsiteX1" y="connsiteY1"/>
                </a:cxn>
              </a:cxnLst>
              <a:rect l="l" t="t" r="r" b="b"/>
              <a:pathLst>
                <a:path w="207335" h="52179">
                  <a:moveTo>
                    <a:pt x="0" y="52179"/>
                  </a:moveTo>
                  <a:cubicBezTo>
                    <a:pt x="55821" y="6990"/>
                    <a:pt x="111642" y="-38198"/>
                    <a:pt x="207335" y="52179"/>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7" name="Freeform 35">
              <a:extLst>
                <a:ext uri="{FF2B5EF4-FFF2-40B4-BE49-F238E27FC236}">
                  <a16:creationId xmlns:a16="http://schemas.microsoft.com/office/drawing/2014/main" id="{2E10E31B-3415-066F-EDCF-FB40BC169169}"/>
                </a:ext>
              </a:extLst>
            </p:cNvPr>
            <p:cNvSpPr/>
            <p:nvPr/>
          </p:nvSpPr>
          <p:spPr>
            <a:xfrm>
              <a:off x="7911125" y="3612628"/>
              <a:ext cx="206863" cy="1140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Lst>
              <a:ahLst/>
              <a:cxnLst>
                <a:cxn ang="0">
                  <a:pos x="connsiteX0" y="connsiteY0"/>
                </a:cxn>
                <a:cxn ang="0">
                  <a:pos x="connsiteX1" y="connsiteY1"/>
                </a:cxn>
              </a:cxnLst>
              <a:rect l="l" t="t" r="r" b="b"/>
              <a:pathLst>
                <a:path w="207335" h="93068">
                  <a:moveTo>
                    <a:pt x="0" y="93068"/>
                  </a:moveTo>
                  <a:cubicBezTo>
                    <a:pt x="55821" y="34944"/>
                    <a:pt x="98386" y="-83544"/>
                    <a:pt x="207335" y="93068"/>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8" name="Freeform 36">
              <a:extLst>
                <a:ext uri="{FF2B5EF4-FFF2-40B4-BE49-F238E27FC236}">
                  <a16:creationId xmlns:a16="http://schemas.microsoft.com/office/drawing/2014/main" id="{DF652C67-4CFC-BF23-1AB6-BAF79957E5C9}"/>
                </a:ext>
              </a:extLst>
            </p:cNvPr>
            <p:cNvSpPr/>
            <p:nvPr/>
          </p:nvSpPr>
          <p:spPr>
            <a:xfrm>
              <a:off x="8154333" y="3565641"/>
              <a:ext cx="186066" cy="166419"/>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134974 h 134974"/>
                <a:gd name="connsiteX1" fmla="*/ 189659 w 189659"/>
                <a:gd name="connsiteY1" fmla="*/ 104792 h 134974"/>
              </a:gdLst>
              <a:ahLst/>
              <a:cxnLst>
                <a:cxn ang="0">
                  <a:pos x="connsiteX0" y="connsiteY0"/>
                </a:cxn>
                <a:cxn ang="0">
                  <a:pos x="connsiteX1" y="connsiteY1"/>
                </a:cxn>
              </a:cxnLst>
              <a:rect l="l" t="t" r="r" b="b"/>
              <a:pathLst>
                <a:path w="189659" h="134974">
                  <a:moveTo>
                    <a:pt x="0" y="134974"/>
                  </a:moveTo>
                  <a:cubicBezTo>
                    <a:pt x="33725" y="25110"/>
                    <a:pt x="102805" y="-89067"/>
                    <a:pt x="189659" y="104792"/>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9" name="Freeform 37">
              <a:extLst>
                <a:ext uri="{FF2B5EF4-FFF2-40B4-BE49-F238E27FC236}">
                  <a16:creationId xmlns:a16="http://schemas.microsoft.com/office/drawing/2014/main" id="{6F5F7F1C-9668-5DEF-A6D4-47601CECBF4C}"/>
                </a:ext>
              </a:extLst>
            </p:cNvPr>
            <p:cNvSpPr/>
            <p:nvPr/>
          </p:nvSpPr>
          <p:spPr>
            <a:xfrm>
              <a:off x="8618329" y="3225172"/>
              <a:ext cx="199198" cy="382547"/>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203799"/>
                <a:gd name="connsiteY0" fmla="*/ 214620 h 214620"/>
                <a:gd name="connsiteX1" fmla="*/ 203799 w 203799"/>
                <a:gd name="connsiteY1" fmla="*/ 76644 h 214620"/>
                <a:gd name="connsiteX0" fmla="*/ 0 w 208513"/>
                <a:gd name="connsiteY0" fmla="*/ 232145 h 232144"/>
                <a:gd name="connsiteX1" fmla="*/ 208513 w 208513"/>
                <a:gd name="connsiteY1" fmla="*/ 72611 h 232144"/>
                <a:gd name="connsiteX0" fmla="*/ 0 w 199086"/>
                <a:gd name="connsiteY0" fmla="*/ 207727 h 207727"/>
                <a:gd name="connsiteX1" fmla="*/ 199086 w 199086"/>
                <a:gd name="connsiteY1" fmla="*/ 78375 h 207727"/>
                <a:gd name="connsiteX0" fmla="*/ 0 w 199086"/>
                <a:gd name="connsiteY0" fmla="*/ 225087 h 225087"/>
                <a:gd name="connsiteX1" fmla="*/ 199086 w 199086"/>
                <a:gd name="connsiteY1" fmla="*/ 74176 h 225087"/>
                <a:gd name="connsiteX0" fmla="*/ 0 w 199086"/>
                <a:gd name="connsiteY0" fmla="*/ 270325 h 270325"/>
                <a:gd name="connsiteX1" fmla="*/ 199086 w 199086"/>
                <a:gd name="connsiteY1" fmla="*/ 119414 h 270325"/>
                <a:gd name="connsiteX0" fmla="*/ 0 w 199086"/>
                <a:gd name="connsiteY0" fmla="*/ 311443 h 311443"/>
                <a:gd name="connsiteX1" fmla="*/ 199086 w 199086"/>
                <a:gd name="connsiteY1" fmla="*/ 160532 h 311443"/>
                <a:gd name="connsiteX0" fmla="*/ 0 w 199086"/>
                <a:gd name="connsiteY0" fmla="*/ 310261 h 310261"/>
                <a:gd name="connsiteX1" fmla="*/ 199086 w 199086"/>
                <a:gd name="connsiteY1" fmla="*/ 159350 h 310261"/>
              </a:gdLst>
              <a:ahLst/>
              <a:cxnLst>
                <a:cxn ang="0">
                  <a:pos x="connsiteX0" y="connsiteY0"/>
                </a:cxn>
                <a:cxn ang="0">
                  <a:pos x="connsiteX1" y="connsiteY1"/>
                </a:cxn>
              </a:cxnLst>
              <a:rect l="l" t="t" r="r" b="b"/>
              <a:pathLst>
                <a:path w="199086" h="310261">
                  <a:moveTo>
                    <a:pt x="0" y="310261"/>
                  </a:moveTo>
                  <a:cubicBezTo>
                    <a:pt x="33725" y="6370"/>
                    <a:pt x="116946" y="-129366"/>
                    <a:pt x="199086" y="159350"/>
                  </a:cubicBezTo>
                </a:path>
              </a:pathLst>
            </a:custGeom>
            <a:noFill/>
            <a:ln w="9525">
              <a:solidFill>
                <a:schemeClr val="tx1"/>
              </a:solidFill>
              <a:headEnd type="arrow"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0" name="Freeform 38">
              <a:extLst>
                <a:ext uri="{FF2B5EF4-FFF2-40B4-BE49-F238E27FC236}">
                  <a16:creationId xmlns:a16="http://schemas.microsoft.com/office/drawing/2014/main" id="{1F32FA0C-5ABA-2360-1399-D4DB7ADAE935}"/>
                </a:ext>
              </a:extLst>
            </p:cNvPr>
            <p:cNvSpPr/>
            <p:nvPr/>
          </p:nvSpPr>
          <p:spPr>
            <a:xfrm>
              <a:off x="8376617" y="3391749"/>
              <a:ext cx="205494" cy="281714"/>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220930 h 220930"/>
                <a:gd name="connsiteX1" fmla="*/ 189659 w 189659"/>
                <a:gd name="connsiteY1" fmla="*/ 173501 h 220930"/>
                <a:gd name="connsiteX0" fmla="*/ 0 w 189659"/>
                <a:gd name="connsiteY0" fmla="*/ 228483 h 228483"/>
                <a:gd name="connsiteX1" fmla="*/ 189659 w 189659"/>
                <a:gd name="connsiteY1" fmla="*/ 181054 h 228483"/>
              </a:gdLst>
              <a:ahLst/>
              <a:cxnLst>
                <a:cxn ang="0">
                  <a:pos x="connsiteX0" y="connsiteY0"/>
                </a:cxn>
                <a:cxn ang="0">
                  <a:pos x="connsiteX1" y="connsiteY1"/>
                </a:cxn>
              </a:cxnLst>
              <a:rect l="l" t="t" r="r" b="b"/>
              <a:pathLst>
                <a:path w="189659" h="228483">
                  <a:moveTo>
                    <a:pt x="0" y="228483"/>
                  </a:moveTo>
                  <a:cubicBezTo>
                    <a:pt x="6149" y="88437"/>
                    <a:pt x="102805" y="-180964"/>
                    <a:pt x="189659" y="181054"/>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grpSp>
      <p:grpSp>
        <p:nvGrpSpPr>
          <p:cNvPr id="31" name="Group 30">
            <a:extLst>
              <a:ext uri="{FF2B5EF4-FFF2-40B4-BE49-F238E27FC236}">
                <a16:creationId xmlns:a16="http://schemas.microsoft.com/office/drawing/2014/main" id="{BA90F3FB-132C-AF53-F6D3-FBC787BECCD4}"/>
              </a:ext>
            </a:extLst>
          </p:cNvPr>
          <p:cNvGrpSpPr/>
          <p:nvPr/>
        </p:nvGrpSpPr>
        <p:grpSpPr>
          <a:xfrm>
            <a:off x="6544394" y="1108608"/>
            <a:ext cx="4974735" cy="3320949"/>
            <a:chOff x="3917812" y="1667224"/>
            <a:chExt cx="4974735" cy="3320949"/>
          </a:xfrm>
        </p:grpSpPr>
        <p:sp>
          <p:nvSpPr>
            <p:cNvPr id="32" name="Oval 31">
              <a:extLst>
                <a:ext uri="{FF2B5EF4-FFF2-40B4-BE49-F238E27FC236}">
                  <a16:creationId xmlns:a16="http://schemas.microsoft.com/office/drawing/2014/main" id="{4DF22268-FD74-0273-21A5-D87624B36CFC}"/>
                </a:ext>
              </a:extLst>
            </p:cNvPr>
            <p:cNvSpPr/>
            <p:nvPr/>
          </p:nvSpPr>
          <p:spPr>
            <a:xfrm>
              <a:off x="4086225" y="25781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6E9CA306-F027-0695-F4C6-0F3A191647C3}"/>
                </a:ext>
              </a:extLst>
            </p:cNvPr>
            <p:cNvSpPr/>
            <p:nvPr/>
          </p:nvSpPr>
          <p:spPr>
            <a:xfrm>
              <a:off x="4813300" y="36068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C6C0646D-DE72-160F-A8FE-1945160793F4}"/>
                </a:ext>
              </a:extLst>
            </p:cNvPr>
            <p:cNvSpPr/>
            <p:nvPr/>
          </p:nvSpPr>
          <p:spPr>
            <a:xfrm>
              <a:off x="7537450" y="447675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Left-Up Arrow 3">
              <a:extLst>
                <a:ext uri="{FF2B5EF4-FFF2-40B4-BE49-F238E27FC236}">
                  <a16:creationId xmlns:a16="http://schemas.microsoft.com/office/drawing/2014/main" id="{009C76D7-2A11-27B1-EBE3-727B04159BBD}"/>
                </a:ext>
              </a:extLst>
            </p:cNvPr>
            <p:cNvSpPr/>
            <p:nvPr/>
          </p:nvSpPr>
          <p:spPr>
            <a:xfrm flipH="1">
              <a:off x="3917812" y="1667224"/>
              <a:ext cx="4974735"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6" name="Freeform 8">
              <a:extLst>
                <a:ext uri="{FF2B5EF4-FFF2-40B4-BE49-F238E27FC236}">
                  <a16:creationId xmlns:a16="http://schemas.microsoft.com/office/drawing/2014/main" id="{51BD7213-EE89-7E54-5F6F-F2EBC93D119B}"/>
                </a:ext>
              </a:extLst>
            </p:cNvPr>
            <p:cNvSpPr/>
            <p:nvPr/>
          </p:nvSpPr>
          <p:spPr>
            <a:xfrm>
              <a:off x="4183911" y="2858386"/>
              <a:ext cx="4467447" cy="1883513"/>
            </a:xfrm>
            <a:custGeom>
              <a:avLst/>
              <a:gdLst>
                <a:gd name="connsiteX0" fmla="*/ 0 w 4494028"/>
                <a:gd name="connsiteY0" fmla="*/ 0 h 1736153"/>
                <a:gd name="connsiteX1" fmla="*/ 715925 w 4494028"/>
                <a:gd name="connsiteY1" fmla="*/ 1041991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843592"/>
                <a:gd name="connsiteX1" fmla="*/ 561753 w 4494028"/>
                <a:gd name="connsiteY1" fmla="*/ 967563 h 1843592"/>
                <a:gd name="connsiteX2" fmla="*/ 1045535 w 4494028"/>
                <a:gd name="connsiteY2" fmla="*/ 919717 h 1843592"/>
                <a:gd name="connsiteX3" fmla="*/ 1984744 w 4494028"/>
                <a:gd name="connsiteY3" fmla="*/ 1635642 h 1843592"/>
                <a:gd name="connsiteX4" fmla="*/ 4494028 w 4494028"/>
                <a:gd name="connsiteY4" fmla="*/ 1729563 h 1843592"/>
                <a:gd name="connsiteX0" fmla="*/ 0 w 4494028"/>
                <a:gd name="connsiteY0" fmla="*/ 0 h 1880330"/>
                <a:gd name="connsiteX1" fmla="*/ 561753 w 4494028"/>
                <a:gd name="connsiteY1" fmla="*/ 967563 h 1880330"/>
                <a:gd name="connsiteX2" fmla="*/ 1045535 w 4494028"/>
                <a:gd name="connsiteY2" fmla="*/ 919717 h 1880330"/>
                <a:gd name="connsiteX3" fmla="*/ 1984744 w 4494028"/>
                <a:gd name="connsiteY3" fmla="*/ 1635642 h 1880330"/>
                <a:gd name="connsiteX4" fmla="*/ 4494028 w 4494028"/>
                <a:gd name="connsiteY4" fmla="*/ 1729563 h 1880330"/>
                <a:gd name="connsiteX0" fmla="*/ 0 w 4494028"/>
                <a:gd name="connsiteY0" fmla="*/ 0 h 1847191"/>
                <a:gd name="connsiteX1" fmla="*/ 561753 w 4494028"/>
                <a:gd name="connsiteY1" fmla="*/ 967563 h 1847191"/>
                <a:gd name="connsiteX2" fmla="*/ 1045535 w 4494028"/>
                <a:gd name="connsiteY2" fmla="*/ 919717 h 1847191"/>
                <a:gd name="connsiteX3" fmla="*/ 1819940 w 4494028"/>
                <a:gd name="connsiteY3" fmla="*/ 1571846 h 1847191"/>
                <a:gd name="connsiteX4" fmla="*/ 4494028 w 4494028"/>
                <a:gd name="connsiteY4" fmla="*/ 1729563 h 1847191"/>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19224 w 4494028"/>
                <a:gd name="connsiteY1" fmla="*/ 935666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67447"/>
                <a:gd name="connsiteY0" fmla="*/ 0 h 1865956"/>
                <a:gd name="connsiteX1" fmla="*/ 386317 w 4467447"/>
                <a:gd name="connsiteY1" fmla="*/ 701750 h 1865956"/>
                <a:gd name="connsiteX2" fmla="*/ 1061484 w 4467447"/>
                <a:gd name="connsiteY2" fmla="*/ 935666 h 1865956"/>
                <a:gd name="connsiteX3" fmla="*/ 1819940 w 4467447"/>
                <a:gd name="connsiteY3" fmla="*/ 1571846 h 1865956"/>
                <a:gd name="connsiteX4" fmla="*/ 4467447 w 4467447"/>
                <a:gd name="connsiteY4" fmla="*/ 1718930 h 1865956"/>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7447" h="1883513">
                  <a:moveTo>
                    <a:pt x="0" y="0"/>
                  </a:moveTo>
                  <a:cubicBezTo>
                    <a:pt x="89195" y="163032"/>
                    <a:pt x="60546" y="46077"/>
                    <a:pt x="386317" y="701750"/>
                  </a:cubicBezTo>
                  <a:cubicBezTo>
                    <a:pt x="712088" y="1357423"/>
                    <a:pt x="843812" y="822548"/>
                    <a:pt x="1061484" y="935666"/>
                  </a:cubicBezTo>
                  <a:cubicBezTo>
                    <a:pt x="1279156" y="1048784"/>
                    <a:pt x="1316075" y="1303079"/>
                    <a:pt x="1819940" y="1571846"/>
                  </a:cubicBezTo>
                  <a:cubicBezTo>
                    <a:pt x="2855433" y="2037315"/>
                    <a:pt x="4027378" y="1888460"/>
                    <a:pt x="4467447" y="171893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A87B460D-A855-F896-AEB9-7A4586755A64}"/>
                </a:ext>
              </a:extLst>
            </p:cNvPr>
            <p:cNvSpPr/>
            <p:nvPr/>
          </p:nvSpPr>
          <p:spPr>
            <a:xfrm>
              <a:off x="4138944" y="2817311"/>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05C14481-BBA2-75F4-048C-AECD2ADC5544}"/>
                </a:ext>
              </a:extLst>
            </p:cNvPr>
            <p:cNvSpPr/>
            <p:nvPr/>
          </p:nvSpPr>
          <p:spPr>
            <a:xfrm>
              <a:off x="4866019" y="3846008"/>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309B0A98-DC30-2867-0938-C0FFB3DE24B0}"/>
                </a:ext>
              </a:extLst>
            </p:cNvPr>
            <p:cNvSpPr/>
            <p:nvPr/>
          </p:nvSpPr>
          <p:spPr>
            <a:xfrm>
              <a:off x="4072058" y="2569251"/>
              <a:ext cx="204666" cy="20466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EE4B59BB-AB1D-5F0F-D4D2-338AAEE392AB}"/>
                </a:ext>
              </a:extLst>
            </p:cNvPr>
            <p:cNvSpPr/>
            <p:nvPr/>
          </p:nvSpPr>
          <p:spPr>
            <a:xfrm>
              <a:off x="4804450" y="359645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91AFD1C5-D2E8-9D0A-2E9C-C6D550687EDD}"/>
                </a:ext>
              </a:extLst>
            </p:cNvPr>
            <p:cNvSpPr/>
            <p:nvPr/>
          </p:nvSpPr>
          <p:spPr>
            <a:xfrm>
              <a:off x="5633784" y="395361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18A3A8F6-654E-1F54-4A5C-6EEDF5647589}"/>
                </a:ext>
              </a:extLst>
            </p:cNvPr>
            <p:cNvSpPr/>
            <p:nvPr/>
          </p:nvSpPr>
          <p:spPr>
            <a:xfrm>
              <a:off x="7523284" y="4469668"/>
              <a:ext cx="204666" cy="204666"/>
            </a:xfrm>
            <a:prstGeom prst="ellipse">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9AAF3B98-39AD-5DC2-DAE0-A45BA545C1A9}"/>
                </a:ext>
              </a:extLst>
            </p:cNvPr>
            <p:cNvCxnSpPr>
              <a:cxnSpLocks/>
            </p:cNvCxnSpPr>
            <p:nvPr/>
          </p:nvCxnSpPr>
          <p:spPr>
            <a:xfrm>
              <a:off x="4276724" y="2817311"/>
              <a:ext cx="213380" cy="357103"/>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F6C07D0-931A-39E4-5056-FCEF3D88C9DC}"/>
                </a:ext>
              </a:extLst>
            </p:cNvPr>
            <p:cNvCxnSpPr>
              <a:cxnSpLocks/>
            </p:cNvCxnSpPr>
            <p:nvPr/>
          </p:nvCxnSpPr>
          <p:spPr>
            <a:xfrm>
              <a:off x="7224823" y="4583889"/>
              <a:ext cx="244355"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362D269-FD4A-4991-C4AC-0631A24FEB13}"/>
                </a:ext>
              </a:extLst>
            </p:cNvPr>
            <p:cNvCxnSpPr>
              <a:cxnSpLocks/>
            </p:cNvCxnSpPr>
            <p:nvPr/>
          </p:nvCxnSpPr>
          <p:spPr>
            <a:xfrm flipH="1">
              <a:off x="7781016" y="4577318"/>
              <a:ext cx="246566"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27">
              <a:extLst>
                <a:ext uri="{FF2B5EF4-FFF2-40B4-BE49-F238E27FC236}">
                  <a16:creationId xmlns:a16="http://schemas.microsoft.com/office/drawing/2014/main" id="{85798145-C2B0-581E-9A06-4A3BA3903968}"/>
                </a:ext>
              </a:extLst>
            </p:cNvPr>
            <p:cNvSpPr/>
            <p:nvPr/>
          </p:nvSpPr>
          <p:spPr>
            <a:xfrm>
              <a:off x="5087679" y="3669127"/>
              <a:ext cx="239233" cy="36320"/>
            </a:xfrm>
            <a:custGeom>
              <a:avLst/>
              <a:gdLst>
                <a:gd name="connsiteX0" fmla="*/ 0 w 239233"/>
                <a:gd name="connsiteY0" fmla="*/ 36320 h 36320"/>
                <a:gd name="connsiteX1" fmla="*/ 239233 w 239233"/>
                <a:gd name="connsiteY1" fmla="*/ 36320 h 36320"/>
              </a:gdLst>
              <a:ahLst/>
              <a:cxnLst>
                <a:cxn ang="0">
                  <a:pos x="connsiteX0" y="connsiteY0"/>
                </a:cxn>
                <a:cxn ang="0">
                  <a:pos x="connsiteX1" y="connsiteY1"/>
                </a:cxn>
              </a:cxnLst>
              <a:rect l="l" t="t" r="r" b="b"/>
              <a:pathLst>
                <a:path w="239233" h="36320">
                  <a:moveTo>
                    <a:pt x="0" y="36320"/>
                  </a:moveTo>
                  <a:cubicBezTo>
                    <a:pt x="73099" y="4865"/>
                    <a:pt x="146198" y="-26589"/>
                    <a:pt x="239233" y="36320"/>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28">
              <a:extLst>
                <a:ext uri="{FF2B5EF4-FFF2-40B4-BE49-F238E27FC236}">
                  <a16:creationId xmlns:a16="http://schemas.microsoft.com/office/drawing/2014/main" id="{F94FD6FE-F9F4-4455-047D-B0D6C3A90E7E}"/>
                </a:ext>
              </a:extLst>
            </p:cNvPr>
            <p:cNvSpPr/>
            <p:nvPr/>
          </p:nvSpPr>
          <p:spPr>
            <a:xfrm>
              <a:off x="5895753" y="4199860"/>
              <a:ext cx="616689" cy="313661"/>
            </a:xfrm>
            <a:custGeom>
              <a:avLst/>
              <a:gdLst>
                <a:gd name="connsiteX0" fmla="*/ 0 w 616689"/>
                <a:gd name="connsiteY0" fmla="*/ 0 h 313661"/>
                <a:gd name="connsiteX1" fmla="*/ 616689 w 616689"/>
                <a:gd name="connsiteY1" fmla="*/ 313661 h 313661"/>
              </a:gdLst>
              <a:ahLst/>
              <a:cxnLst>
                <a:cxn ang="0">
                  <a:pos x="connsiteX0" y="connsiteY0"/>
                </a:cxn>
                <a:cxn ang="0">
                  <a:pos x="connsiteX1" y="connsiteY1"/>
                </a:cxn>
              </a:cxnLst>
              <a:rect l="l" t="t" r="r" b="b"/>
              <a:pathLst>
                <a:path w="616689" h="313661">
                  <a:moveTo>
                    <a:pt x="0" y="0"/>
                  </a:moveTo>
                  <a:cubicBezTo>
                    <a:pt x="118287" y="139995"/>
                    <a:pt x="236575" y="279991"/>
                    <a:pt x="616689" y="313661"/>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CFB2F88C-5B4B-2B9E-B02F-3B6E73D159C2}"/>
                </a:ext>
              </a:extLst>
            </p:cNvPr>
            <p:cNvCxnSpPr>
              <a:endCxn id="37" idx="4"/>
            </p:cNvCxnSpPr>
            <p:nvPr/>
          </p:nvCxnSpPr>
          <p:spPr>
            <a:xfrm flipH="1" flipV="1">
              <a:off x="4181475" y="2902372"/>
              <a:ext cx="42530" cy="2008295"/>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BFE1F34-079F-4686-8A64-C71F5D47B03D}"/>
                </a:ext>
              </a:extLst>
            </p:cNvPr>
            <p:cNvCxnSpPr>
              <a:cxnSpLocks/>
            </p:cNvCxnSpPr>
            <p:nvPr/>
          </p:nvCxnSpPr>
          <p:spPr>
            <a:xfrm flipH="1" flipV="1">
              <a:off x="4903676" y="3931069"/>
              <a:ext cx="3107" cy="979598"/>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854137F-912B-3BB6-DC37-A790583F8D3E}"/>
                </a:ext>
              </a:extLst>
            </p:cNvPr>
            <p:cNvCxnSpPr>
              <a:cxnSpLocks/>
            </p:cNvCxnSpPr>
            <p:nvPr/>
          </p:nvCxnSpPr>
          <p:spPr>
            <a:xfrm flipH="1" flipV="1">
              <a:off x="5733010" y="4283808"/>
              <a:ext cx="3107" cy="62685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DA319AE-102F-F51F-3CE8-D81AB72D6C51}"/>
                </a:ext>
              </a:extLst>
            </p:cNvPr>
            <p:cNvCxnSpPr>
              <a:cxnSpLocks/>
            </p:cNvCxnSpPr>
            <p:nvPr/>
          </p:nvCxnSpPr>
          <p:spPr>
            <a:xfrm flipV="1">
              <a:off x="7635269" y="4715818"/>
              <a:ext cx="0" cy="19484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200ACE71-52A3-DD94-F08B-9C3A17631A7E}"/>
                </a:ext>
              </a:extLst>
            </p:cNvPr>
            <p:cNvSpPr/>
            <p:nvPr/>
          </p:nvSpPr>
          <p:spPr>
            <a:xfrm>
              <a:off x="7595485" y="4697913"/>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7A3C7B8-8D9B-D135-8D69-FEF08C6ED69E}"/>
                </a:ext>
              </a:extLst>
            </p:cNvPr>
            <p:cNvSpPr/>
            <p:nvPr/>
          </p:nvSpPr>
          <p:spPr>
            <a:xfrm>
              <a:off x="5693587" y="4221692"/>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Text Placeholder 3">
            <a:extLst>
              <a:ext uri="{FF2B5EF4-FFF2-40B4-BE49-F238E27FC236}">
                <a16:creationId xmlns:a16="http://schemas.microsoft.com/office/drawing/2014/main" id="{B3048B76-642D-DAE8-5D91-B80357486684}"/>
              </a:ext>
            </a:extLst>
          </p:cNvPr>
          <p:cNvSpPr txBox="1">
            <a:spLocks/>
          </p:cNvSpPr>
          <p:nvPr/>
        </p:nvSpPr>
        <p:spPr>
          <a:xfrm>
            <a:off x="6945549" y="4385348"/>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Local minimum</a:t>
            </a:r>
          </a:p>
        </p:txBody>
      </p:sp>
      <p:sp>
        <p:nvSpPr>
          <p:cNvPr id="55" name="Text Placeholder 3">
            <a:extLst>
              <a:ext uri="{FF2B5EF4-FFF2-40B4-BE49-F238E27FC236}">
                <a16:creationId xmlns:a16="http://schemas.microsoft.com/office/drawing/2014/main" id="{FD412685-F3AD-96A6-28AE-23DF24B53192}"/>
              </a:ext>
            </a:extLst>
          </p:cNvPr>
          <p:cNvSpPr txBox="1">
            <a:spLocks/>
          </p:cNvSpPr>
          <p:nvPr/>
        </p:nvSpPr>
        <p:spPr>
          <a:xfrm>
            <a:off x="9623233" y="4415573"/>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Global minimum</a:t>
            </a:r>
          </a:p>
        </p:txBody>
      </p:sp>
      <p:sp>
        <p:nvSpPr>
          <p:cNvPr id="56" name="Text Placeholder 3">
            <a:extLst>
              <a:ext uri="{FF2B5EF4-FFF2-40B4-BE49-F238E27FC236}">
                <a16:creationId xmlns:a16="http://schemas.microsoft.com/office/drawing/2014/main" id="{C478C754-6767-B5C9-7F7D-D7202210559A}"/>
              </a:ext>
            </a:extLst>
          </p:cNvPr>
          <p:cNvSpPr txBox="1">
            <a:spLocks/>
          </p:cNvSpPr>
          <p:nvPr/>
        </p:nvSpPr>
        <p:spPr>
          <a:xfrm>
            <a:off x="5985806" y="706266"/>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Tree>
    <p:extLst>
      <p:ext uri="{BB962C8B-B14F-4D97-AF65-F5344CB8AC3E}">
        <p14:creationId xmlns:p14="http://schemas.microsoft.com/office/powerpoint/2010/main" val="3660811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 Choosing the Right Optimizer:</a:t>
            </a:r>
            <a:br>
              <a:rPr lang="en-US" dirty="0"/>
            </a:br>
            <a:r>
              <a:rPr lang="en-US" dirty="0"/>
              <a:t>A Quick Guide</a:t>
            </a:r>
          </a:p>
        </p:txBody>
      </p:sp>
    </p:spTree>
    <p:extLst>
      <p:ext uri="{BB962C8B-B14F-4D97-AF65-F5344CB8AC3E}">
        <p14:creationId xmlns:p14="http://schemas.microsoft.com/office/powerpoint/2010/main" val="3301452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group of gears on a table&#10;&#10;Description automatically generated">
            <a:extLst>
              <a:ext uri="{FF2B5EF4-FFF2-40B4-BE49-F238E27FC236}">
                <a16:creationId xmlns:a16="http://schemas.microsoft.com/office/drawing/2014/main" id="{2B362312-F918-A693-899B-00EDA82B8D3B}"/>
              </a:ext>
            </a:extLst>
          </p:cNvPr>
          <p:cNvPicPr>
            <a:picLocks noChangeAspect="1"/>
          </p:cNvPicPr>
          <p:nvPr/>
        </p:nvPicPr>
        <p:blipFill rotWithShape="1">
          <a:blip r:embed="rId3"/>
          <a:srcRect t="17467" r="2" b="2"/>
          <a:stretch/>
        </p:blipFill>
        <p:spPr>
          <a:xfrm>
            <a:off x="3882570" y="10"/>
            <a:ext cx="8309429" cy="685799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5" name="Rectangle 4">
            <a:extLst>
              <a:ext uri="{FF2B5EF4-FFF2-40B4-BE49-F238E27FC236}">
                <a16:creationId xmlns:a16="http://schemas.microsoft.com/office/drawing/2014/main" id="{885B3E43-137D-DA4F-101D-5164FA93536B}"/>
              </a:ext>
            </a:extLst>
          </p:cNvPr>
          <p:cNvSpPr/>
          <p:nvPr/>
        </p:nvSpPr>
        <p:spPr>
          <a:xfrm>
            <a:off x="97088" y="6581083"/>
            <a:ext cx="4022974" cy="230105"/>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This Image Was Generated Using AI Tools</a:t>
            </a:r>
          </a:p>
        </p:txBody>
      </p:sp>
    </p:spTree>
    <p:extLst>
      <p:ext uri="{BB962C8B-B14F-4D97-AF65-F5344CB8AC3E}">
        <p14:creationId xmlns:p14="http://schemas.microsoft.com/office/powerpoint/2010/main" val="34896627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B44DA2-2BB4-4423-ABB4-2088ABA6D5BF}"/>
              </a:ext>
            </a:extLst>
          </p:cNvPr>
          <p:cNvSpPr>
            <a:spLocks noGrp="1"/>
          </p:cNvSpPr>
          <p:nvPr>
            <p:ph type="title"/>
          </p:nvPr>
        </p:nvSpPr>
        <p:spPr>
          <a:xfrm>
            <a:off x="831850" y="2304099"/>
            <a:ext cx="10515600" cy="662196"/>
          </a:xfrm>
        </p:spPr>
        <p:txBody>
          <a:bodyPr>
            <a:normAutofit fontScale="90000"/>
          </a:bodyPr>
          <a:lstStyle/>
          <a:p>
            <a:r>
              <a:rPr lang="en-US" dirty="0"/>
              <a:t>Hyperparameter Optimization</a:t>
            </a:r>
          </a:p>
        </p:txBody>
      </p:sp>
      <p:sp>
        <p:nvSpPr>
          <p:cNvPr id="5" name="Text Placeholder 4">
            <a:extLst>
              <a:ext uri="{FF2B5EF4-FFF2-40B4-BE49-F238E27FC236}">
                <a16:creationId xmlns:a16="http://schemas.microsoft.com/office/drawing/2014/main" id="{01CE7849-C1C5-4ABE-9B84-7BDFD550368E}"/>
              </a:ext>
            </a:extLst>
          </p:cNvPr>
          <p:cNvSpPr>
            <a:spLocks noGrp="1"/>
          </p:cNvSpPr>
          <p:nvPr>
            <p:ph type="body" idx="1"/>
          </p:nvPr>
        </p:nvSpPr>
        <p:spPr>
          <a:xfrm>
            <a:off x="831850" y="2966295"/>
            <a:ext cx="10515600" cy="2825250"/>
          </a:xfrm>
        </p:spPr>
        <p:txBody>
          <a:bodyPr vert="horz" lIns="91440" tIns="45720" rIns="91440" bIns="45720" rtlCol="0" anchor="t">
            <a:normAutofit/>
          </a:bodyPr>
          <a:lstStyle/>
          <a:p>
            <a:r>
              <a:rPr lang="en-US" dirty="0"/>
              <a:t>04_bees_vs_wasps.ipynb</a:t>
            </a:r>
          </a:p>
          <a:p>
            <a:endParaRPr lang="en-US" dirty="0"/>
          </a:p>
          <a:p>
            <a:r>
              <a:rPr lang="en-US" dirty="0"/>
              <a:t>This notebook will walk you through building and training your own image classification model, then allow you to compare different hyperparameter optimization configurations!</a:t>
            </a:r>
          </a:p>
        </p:txBody>
      </p:sp>
    </p:spTree>
    <p:extLst>
      <p:ext uri="{BB962C8B-B14F-4D97-AF65-F5344CB8AC3E}">
        <p14:creationId xmlns:p14="http://schemas.microsoft.com/office/powerpoint/2010/main" val="39370884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297F6F-EDB5-4767-902C-8C8E790772D7}"/>
              </a:ext>
            </a:extLst>
          </p:cNvPr>
          <p:cNvSpPr>
            <a:spLocks noGrp="1"/>
          </p:cNvSpPr>
          <p:nvPr>
            <p:ph type="title"/>
          </p:nvPr>
        </p:nvSpPr>
        <p:spPr>
          <a:xfrm>
            <a:off x="831850" y="1709739"/>
            <a:ext cx="10515600" cy="1185862"/>
          </a:xfrm>
        </p:spPr>
        <p:txBody>
          <a:bodyPr>
            <a:normAutofit/>
          </a:bodyPr>
          <a:lstStyle/>
          <a:p>
            <a:r>
              <a:rPr lang="en-US" sz="4800"/>
              <a:t>Questions?</a:t>
            </a:r>
          </a:p>
        </p:txBody>
      </p:sp>
      <p:sp>
        <p:nvSpPr>
          <p:cNvPr id="5" name="Text Placeholder 4">
            <a:extLst>
              <a:ext uri="{FF2B5EF4-FFF2-40B4-BE49-F238E27FC236}">
                <a16:creationId xmlns:a16="http://schemas.microsoft.com/office/drawing/2014/main" id="{CC620DE2-5507-4A03-9868-FD932CE4FBC3}"/>
              </a:ext>
            </a:extLst>
          </p:cNvPr>
          <p:cNvSpPr>
            <a:spLocks noGrp="1"/>
          </p:cNvSpPr>
          <p:nvPr>
            <p:ph type="body" idx="1"/>
          </p:nvPr>
        </p:nvSpPr>
        <p:spPr/>
        <p:txBody>
          <a:bodyPr/>
          <a:lstStyle/>
          <a:p>
            <a:pPr algn="ctr"/>
            <a:r>
              <a:rPr lang="en-US">
                <a:highlight>
                  <a:srgbClr val="FFFF00"/>
                </a:highlight>
              </a:rPr>
              <a:t>(QR CODE FOR SURVEY!)</a:t>
            </a:r>
          </a:p>
        </p:txBody>
      </p:sp>
    </p:spTree>
    <p:extLst>
      <p:ext uri="{BB962C8B-B14F-4D97-AF65-F5344CB8AC3E}">
        <p14:creationId xmlns:p14="http://schemas.microsoft.com/office/powerpoint/2010/main" val="1441590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Module 3 Objectives</a:t>
            </a:r>
          </a:p>
        </p:txBody>
      </p:sp>
      <p:sp>
        <p:nvSpPr>
          <p:cNvPr id="5" name="Content Placeholder 4">
            <a:extLst>
              <a:ext uri="{FF2B5EF4-FFF2-40B4-BE49-F238E27FC236}">
                <a16:creationId xmlns:a16="http://schemas.microsoft.com/office/drawing/2014/main" id="{777B6683-16C7-49CA-8A17-7AE3DB1EF13B}"/>
              </a:ext>
            </a:extLst>
          </p:cNvPr>
          <p:cNvSpPr>
            <a:spLocks noGrp="1"/>
          </p:cNvSpPr>
          <p:nvPr>
            <p:ph idx="1"/>
          </p:nvPr>
        </p:nvSpPr>
        <p:spPr>
          <a:xfrm>
            <a:off x="838200" y="2025649"/>
            <a:ext cx="10515600" cy="3332414"/>
          </a:xfrm>
        </p:spPr>
        <p:txBody>
          <a:bodyPr>
            <a:noAutofit/>
          </a:bodyPr>
          <a:lstStyle/>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Describe the purpose and process of gradient descent.</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Discuss the error loss function.</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Describe optimizers.</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Adjust a model's hyperparameters to guide its performance.</a:t>
            </a:r>
            <a:endParaRPr lang="en-US" sz="32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691342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Understanding Gradient Descent</a:t>
            </a:r>
          </a:p>
        </p:txBody>
      </p:sp>
    </p:spTree>
    <p:extLst>
      <p:ext uri="{BB962C8B-B14F-4D97-AF65-F5344CB8AC3E}">
        <p14:creationId xmlns:p14="http://schemas.microsoft.com/office/powerpoint/2010/main" val="3666390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It’s All Downhill From Here</a:t>
            </a:r>
          </a:p>
        </p:txBody>
      </p:sp>
      <p:pic>
        <p:nvPicPr>
          <p:cNvPr id="2" name="Picture 1">
            <a:extLst>
              <a:ext uri="{FF2B5EF4-FFF2-40B4-BE49-F238E27FC236}">
                <a16:creationId xmlns:a16="http://schemas.microsoft.com/office/drawing/2014/main" id="{22535B30-5A6D-3F6A-F91C-E13E17DA4B7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540"/>
          <a:stretch/>
        </p:blipFill>
        <p:spPr>
          <a:xfrm>
            <a:off x="3382682" y="1356659"/>
            <a:ext cx="5426635" cy="5040578"/>
          </a:xfrm>
          <a:prstGeom prst="rect">
            <a:avLst/>
          </a:prstGeom>
        </p:spPr>
      </p:pic>
      <p:sp>
        <p:nvSpPr>
          <p:cNvPr id="5" name="TextBox 4">
            <a:extLst>
              <a:ext uri="{FF2B5EF4-FFF2-40B4-BE49-F238E27FC236}">
                <a16:creationId xmlns:a16="http://schemas.microsoft.com/office/drawing/2014/main" id="{615D7D9E-D2F3-595E-69EC-51E97B92AFF0}"/>
              </a:ext>
            </a:extLst>
          </p:cNvPr>
          <p:cNvSpPr txBox="1"/>
          <p:nvPr/>
        </p:nvSpPr>
        <p:spPr>
          <a:xfrm>
            <a:off x="4148038" y="6407232"/>
            <a:ext cx="3895924" cy="369332"/>
          </a:xfrm>
          <a:prstGeom prst="rect">
            <a:avLst/>
          </a:prstGeom>
          <a:noFill/>
        </p:spPr>
        <p:txBody>
          <a:bodyPr wrap="square" rtlCol="0">
            <a:spAutoFit/>
          </a:bodyPr>
          <a:lstStyle/>
          <a:p>
            <a:r>
              <a:rPr lang="en-US" dirty="0"/>
              <a:t>This image was generated using AI tools</a:t>
            </a:r>
          </a:p>
        </p:txBody>
      </p:sp>
    </p:spTree>
    <p:extLst>
      <p:ext uri="{BB962C8B-B14F-4D97-AF65-F5344CB8AC3E}">
        <p14:creationId xmlns:p14="http://schemas.microsoft.com/office/powerpoint/2010/main" val="1980667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04EC78-3EDB-C07E-BEB4-AA0803E19A3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540"/>
          <a:stretch/>
        </p:blipFill>
        <p:spPr>
          <a:xfrm>
            <a:off x="4502241" y="2052414"/>
            <a:ext cx="3060096" cy="2842397"/>
          </a:xfrm>
          <a:prstGeom prst="rect">
            <a:avLst/>
          </a:prstGeom>
        </p:spPr>
      </p:pic>
      <p:grpSp>
        <p:nvGrpSpPr>
          <p:cNvPr id="7" name="Group 6">
            <a:extLst>
              <a:ext uri="{FF2B5EF4-FFF2-40B4-BE49-F238E27FC236}">
                <a16:creationId xmlns:a16="http://schemas.microsoft.com/office/drawing/2014/main" id="{2692734C-7154-AB3D-908C-7C556CE9F49B}"/>
              </a:ext>
            </a:extLst>
          </p:cNvPr>
          <p:cNvGrpSpPr/>
          <p:nvPr/>
        </p:nvGrpSpPr>
        <p:grpSpPr>
          <a:xfrm>
            <a:off x="0" y="71347"/>
            <a:ext cx="5605928" cy="2393940"/>
            <a:chOff x="1829899" y="1340761"/>
            <a:chExt cx="8722413" cy="4435969"/>
          </a:xfrm>
        </p:grpSpPr>
        <p:sp>
          <p:nvSpPr>
            <p:cNvPr id="8" name="Text Placeholder 3">
              <a:extLst>
                <a:ext uri="{FF2B5EF4-FFF2-40B4-BE49-F238E27FC236}">
                  <a16:creationId xmlns:a16="http://schemas.microsoft.com/office/drawing/2014/main" id="{7B11EC93-5C4B-AA1C-80E0-00C26D615449}"/>
                </a:ext>
              </a:extLst>
            </p:cNvPr>
            <p:cNvSpPr txBox="1">
              <a:spLocks/>
            </p:cNvSpPr>
            <p:nvPr/>
          </p:nvSpPr>
          <p:spPr>
            <a:xfrm>
              <a:off x="9039545" y="4904746"/>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0</a:t>
              </a:r>
            </a:p>
          </p:txBody>
        </p:sp>
        <p:grpSp>
          <p:nvGrpSpPr>
            <p:cNvPr id="9" name="Group 8">
              <a:extLst>
                <a:ext uri="{FF2B5EF4-FFF2-40B4-BE49-F238E27FC236}">
                  <a16:creationId xmlns:a16="http://schemas.microsoft.com/office/drawing/2014/main" id="{331D6307-28BA-A6D3-50D0-7F1B889B9F71}"/>
                </a:ext>
              </a:extLst>
            </p:cNvPr>
            <p:cNvGrpSpPr/>
            <p:nvPr/>
          </p:nvGrpSpPr>
          <p:grpSpPr>
            <a:xfrm>
              <a:off x="1829899" y="1340761"/>
              <a:ext cx="7643285" cy="4435969"/>
              <a:chOff x="1829899" y="1340761"/>
              <a:chExt cx="7643285" cy="4435969"/>
            </a:xfrm>
          </p:grpSpPr>
          <p:sp>
            <p:nvSpPr>
              <p:cNvPr id="10" name="Left-Up Arrow 2">
                <a:extLst>
                  <a:ext uri="{FF2B5EF4-FFF2-40B4-BE49-F238E27FC236}">
                    <a16:creationId xmlns:a16="http://schemas.microsoft.com/office/drawing/2014/main" id="{628DB637-6888-B243-E46A-0821BAB2BA43}"/>
                  </a:ext>
                </a:extLst>
              </p:cNvPr>
              <p:cNvSpPr/>
              <p:nvPr/>
            </p:nvSpPr>
            <p:spPr>
              <a:xfrm flipH="1">
                <a:off x="2564018" y="188366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11" name="Freeform 8">
                <a:extLst>
                  <a:ext uri="{FF2B5EF4-FFF2-40B4-BE49-F238E27FC236}">
                    <a16:creationId xmlns:a16="http://schemas.microsoft.com/office/drawing/2014/main" id="{4F68D3E5-6BE9-13FF-F243-7C38EB0050AB}"/>
                  </a:ext>
                </a:extLst>
              </p:cNvPr>
              <p:cNvSpPr/>
              <p:nvPr/>
            </p:nvSpPr>
            <p:spPr>
              <a:xfrm>
                <a:off x="3108960" y="2157985"/>
                <a:ext cx="5760720" cy="2570126"/>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FAEAD0C-7465-4E71-42DF-430797BF7C32}"/>
                  </a:ext>
                </a:extLst>
              </p:cNvPr>
              <p:cNvSpPr/>
              <p:nvPr/>
            </p:nvSpPr>
            <p:spPr>
              <a:xfrm>
                <a:off x="3120684" y="254818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1C13E0B9-24A5-DDE5-E6CA-791DF2FE0007}"/>
                  </a:ext>
                </a:extLst>
              </p:cNvPr>
              <p:cNvSpPr/>
              <p:nvPr/>
            </p:nvSpPr>
            <p:spPr>
              <a:xfrm>
                <a:off x="3191022" y="275475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B9301A33-1B93-D05A-D216-A2DE39F4CCED}"/>
                  </a:ext>
                </a:extLst>
              </p:cNvPr>
              <p:cNvSpPr/>
              <p:nvPr/>
            </p:nvSpPr>
            <p:spPr>
              <a:xfrm>
                <a:off x="3276051" y="2956405"/>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37EC3E6-89F0-1EE5-BE5E-D06C9EE013AD}"/>
                  </a:ext>
                </a:extLst>
              </p:cNvPr>
              <p:cNvSpPr/>
              <p:nvPr/>
            </p:nvSpPr>
            <p:spPr>
              <a:xfrm>
                <a:off x="3378027" y="315300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265E80EB-BCFA-F64E-A6BD-62BD5C141EBF}"/>
                  </a:ext>
                </a:extLst>
              </p:cNvPr>
              <p:cNvSpPr/>
              <p:nvPr/>
            </p:nvSpPr>
            <p:spPr>
              <a:xfrm>
                <a:off x="3497318" y="3337143"/>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6569FAD-1CB7-6CFC-79C6-513FBC6DF4C7}"/>
                  </a:ext>
                </a:extLst>
              </p:cNvPr>
              <p:cNvSpPr/>
              <p:nvPr/>
            </p:nvSpPr>
            <p:spPr>
              <a:xfrm>
                <a:off x="3616609" y="350879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E2CD406D-CB05-BDE3-3BF7-D1CB831E66B3}"/>
                  </a:ext>
                </a:extLst>
              </p:cNvPr>
              <p:cNvSpPr/>
              <p:nvPr/>
            </p:nvSpPr>
            <p:spPr>
              <a:xfrm>
                <a:off x="3765101" y="3669008"/>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8A555871-86F5-B37C-C201-C42B2E1E7C3D}"/>
                  </a:ext>
                </a:extLst>
              </p:cNvPr>
              <p:cNvSpPr/>
              <p:nvPr/>
            </p:nvSpPr>
            <p:spPr>
              <a:xfrm>
                <a:off x="3913593" y="382922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67C77AAB-8444-58E1-8329-B7E8A9537EE3}"/>
                  </a:ext>
                </a:extLst>
              </p:cNvPr>
              <p:cNvSpPr/>
              <p:nvPr/>
            </p:nvSpPr>
            <p:spPr>
              <a:xfrm>
                <a:off x="4077717" y="3977716"/>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1D75F1EB-4EC4-18BB-9B88-D69D99F72F28}"/>
                  </a:ext>
                </a:extLst>
              </p:cNvPr>
              <p:cNvSpPr/>
              <p:nvPr/>
            </p:nvSpPr>
            <p:spPr>
              <a:xfrm>
                <a:off x="4261381" y="410613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a:extLst>
                  <a:ext uri="{FF2B5EF4-FFF2-40B4-BE49-F238E27FC236}">
                    <a16:creationId xmlns:a16="http://schemas.microsoft.com/office/drawing/2014/main" id="{4746777C-A1D5-C22F-3422-CBE6F5C7714E}"/>
                  </a:ext>
                </a:extLst>
              </p:cNvPr>
              <p:cNvCxnSpPr/>
              <p:nvPr/>
            </p:nvCxnSpPr>
            <p:spPr>
              <a:xfrm>
                <a:off x="3200648" y="2754752"/>
                <a:ext cx="0" cy="2361075"/>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Freeform 26">
                <a:extLst>
                  <a:ext uri="{FF2B5EF4-FFF2-40B4-BE49-F238E27FC236}">
                    <a16:creationId xmlns:a16="http://schemas.microsoft.com/office/drawing/2014/main" id="{4AD9BEE0-33A4-F7E3-3672-D8CB2D9873DC}"/>
                  </a:ext>
                </a:extLst>
              </p:cNvPr>
              <p:cNvSpPr/>
              <p:nvPr/>
            </p:nvSpPr>
            <p:spPr>
              <a:xfrm>
                <a:off x="3799112" y="3858439"/>
                <a:ext cx="171447" cy="36967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7">
                <a:extLst>
                  <a:ext uri="{FF2B5EF4-FFF2-40B4-BE49-F238E27FC236}">
                    <a16:creationId xmlns:a16="http://schemas.microsoft.com/office/drawing/2014/main" id="{E34BDE56-32C8-CC8B-1A32-026AD88337A0}"/>
                  </a:ext>
                </a:extLst>
              </p:cNvPr>
              <p:cNvSpPr/>
              <p:nvPr/>
            </p:nvSpPr>
            <p:spPr>
              <a:xfrm>
                <a:off x="3954543" y="4019428"/>
                <a:ext cx="170860" cy="33735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8">
                <a:extLst>
                  <a:ext uri="{FF2B5EF4-FFF2-40B4-BE49-F238E27FC236}">
                    <a16:creationId xmlns:a16="http://schemas.microsoft.com/office/drawing/2014/main" id="{7EDAB008-9D98-959B-1228-6B11E4BF49EC}"/>
                  </a:ext>
                </a:extLst>
              </p:cNvPr>
              <p:cNvSpPr/>
              <p:nvPr/>
            </p:nvSpPr>
            <p:spPr>
              <a:xfrm>
                <a:off x="4110117" y="4162304"/>
                <a:ext cx="211808" cy="292018"/>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9">
                <a:extLst>
                  <a:ext uri="{FF2B5EF4-FFF2-40B4-BE49-F238E27FC236}">
                    <a16:creationId xmlns:a16="http://schemas.microsoft.com/office/drawing/2014/main" id="{F417D709-BEEA-7B75-7AB6-2ADCD4B14A2B}"/>
                  </a:ext>
                </a:extLst>
              </p:cNvPr>
              <p:cNvSpPr/>
              <p:nvPr/>
            </p:nvSpPr>
            <p:spPr>
              <a:xfrm>
                <a:off x="3659555" y="3703022"/>
                <a:ext cx="155430" cy="345054"/>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prstDash val="sysDash"/>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30">
                <a:extLst>
                  <a:ext uri="{FF2B5EF4-FFF2-40B4-BE49-F238E27FC236}">
                    <a16:creationId xmlns:a16="http://schemas.microsoft.com/office/drawing/2014/main" id="{44A4E632-7E42-04BA-A52D-DFDED06CA126}"/>
                  </a:ext>
                </a:extLst>
              </p:cNvPr>
              <p:cNvSpPr/>
              <p:nvPr/>
            </p:nvSpPr>
            <p:spPr>
              <a:xfrm>
                <a:off x="3533348" y="3518884"/>
                <a:ext cx="139555" cy="350440"/>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 name="connsiteX0" fmla="*/ 0 w 139945"/>
                  <a:gd name="connsiteY0" fmla="*/ 0 h 326852"/>
                  <a:gd name="connsiteX1" fmla="*/ 69850 w 139945"/>
                  <a:gd name="connsiteY1" fmla="*/ 323850 h 326852"/>
                  <a:gd name="connsiteX2" fmla="*/ 139945 w 139945"/>
                  <a:gd name="connsiteY2" fmla="*/ 212769 h 326852"/>
                </a:gdLst>
                <a:ahLst/>
                <a:cxnLst>
                  <a:cxn ang="0">
                    <a:pos x="connsiteX0" y="connsiteY0"/>
                  </a:cxn>
                  <a:cxn ang="0">
                    <a:pos x="connsiteX1" y="connsiteY1"/>
                  </a:cxn>
                  <a:cxn ang="0">
                    <a:pos x="connsiteX2" y="connsiteY2"/>
                  </a:cxn>
                </a:cxnLst>
                <a:rect l="l" t="t" r="r" b="b"/>
                <a:pathLst>
                  <a:path w="139945" h="326852">
                    <a:moveTo>
                      <a:pt x="0" y="0"/>
                    </a:moveTo>
                    <a:cubicBezTo>
                      <a:pt x="21696" y="158221"/>
                      <a:pt x="23187" y="286562"/>
                      <a:pt x="69850" y="323850"/>
                    </a:cubicBezTo>
                    <a:cubicBezTo>
                      <a:pt x="136718" y="350308"/>
                      <a:pt x="128303" y="192661"/>
                      <a:pt x="139945" y="212769"/>
                    </a:cubicBezTo>
                  </a:path>
                </a:pathLst>
              </a:custGeom>
              <a:noFill/>
              <a:ln>
                <a:solidFill>
                  <a:schemeClr val="tx1"/>
                </a:solidFill>
                <a:prstDash val="sysDot"/>
                <a:head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 Placeholder 3">
                <a:extLst>
                  <a:ext uri="{FF2B5EF4-FFF2-40B4-BE49-F238E27FC236}">
                    <a16:creationId xmlns:a16="http://schemas.microsoft.com/office/drawing/2014/main" id="{3B6A959E-1C3A-EFD5-0F5C-F6D294DD4622}"/>
                  </a:ext>
                </a:extLst>
              </p:cNvPr>
              <p:cNvSpPr txBox="1">
                <a:spLocks/>
              </p:cNvSpPr>
              <p:nvPr/>
            </p:nvSpPr>
            <p:spPr>
              <a:xfrm>
                <a:off x="1829899" y="1340761"/>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29" name="Text Placeholder 3">
                <a:extLst>
                  <a:ext uri="{FF2B5EF4-FFF2-40B4-BE49-F238E27FC236}">
                    <a16:creationId xmlns:a16="http://schemas.microsoft.com/office/drawing/2014/main" id="{BD359582-16FC-4F0D-82C9-85B3DD4BF2E8}"/>
                  </a:ext>
                </a:extLst>
              </p:cNvPr>
              <p:cNvSpPr txBox="1">
                <a:spLocks/>
              </p:cNvSpPr>
              <p:nvPr/>
            </p:nvSpPr>
            <p:spPr>
              <a:xfrm>
                <a:off x="2470204" y="5180239"/>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Start</a:t>
                </a:r>
              </a:p>
            </p:txBody>
          </p:sp>
          <p:sp>
            <p:nvSpPr>
              <p:cNvPr id="30" name="Text Placeholder 3">
                <a:extLst>
                  <a:ext uri="{FF2B5EF4-FFF2-40B4-BE49-F238E27FC236}">
                    <a16:creationId xmlns:a16="http://schemas.microsoft.com/office/drawing/2014/main" id="{088A5C36-4263-475C-4CF4-8B02AB4DB5D1}"/>
                  </a:ext>
                </a:extLst>
              </p:cNvPr>
              <p:cNvSpPr txBox="1">
                <a:spLocks/>
              </p:cNvSpPr>
              <p:nvPr/>
            </p:nvSpPr>
            <p:spPr>
              <a:xfrm>
                <a:off x="2948172" y="5166747"/>
                <a:ext cx="5845746" cy="40389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small</a:t>
                </a:r>
              </a:p>
            </p:txBody>
          </p:sp>
        </p:grpSp>
      </p:grpSp>
      <p:grpSp>
        <p:nvGrpSpPr>
          <p:cNvPr id="31" name="Group 30">
            <a:extLst>
              <a:ext uri="{FF2B5EF4-FFF2-40B4-BE49-F238E27FC236}">
                <a16:creationId xmlns:a16="http://schemas.microsoft.com/office/drawing/2014/main" id="{4826F834-8420-429E-F3FD-47DA1DB30127}"/>
              </a:ext>
            </a:extLst>
          </p:cNvPr>
          <p:cNvGrpSpPr/>
          <p:nvPr/>
        </p:nvGrpSpPr>
        <p:grpSpPr>
          <a:xfrm>
            <a:off x="6872941" y="4338641"/>
            <a:ext cx="5676652" cy="2833123"/>
            <a:chOff x="1567633" y="1149513"/>
            <a:chExt cx="9300542" cy="5683262"/>
          </a:xfrm>
        </p:grpSpPr>
        <p:sp>
          <p:nvSpPr>
            <p:cNvPr id="32" name="Left-Up Arrow 5">
              <a:extLst>
                <a:ext uri="{FF2B5EF4-FFF2-40B4-BE49-F238E27FC236}">
                  <a16:creationId xmlns:a16="http://schemas.microsoft.com/office/drawing/2014/main" id="{E88D1013-732F-0388-5AB0-D661A2ECBD35}"/>
                </a:ext>
              </a:extLst>
            </p:cNvPr>
            <p:cNvSpPr/>
            <p:nvPr/>
          </p:nvSpPr>
          <p:spPr>
            <a:xfrm flipH="1">
              <a:off x="2301752" y="1692416"/>
              <a:ext cx="7512828" cy="3611104"/>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3" name="Freeform 6">
              <a:extLst>
                <a:ext uri="{FF2B5EF4-FFF2-40B4-BE49-F238E27FC236}">
                  <a16:creationId xmlns:a16="http://schemas.microsoft.com/office/drawing/2014/main" id="{47893E04-6710-3AB5-CB63-AA6FB7E6562F}"/>
                </a:ext>
              </a:extLst>
            </p:cNvPr>
            <p:cNvSpPr/>
            <p:nvPr/>
          </p:nvSpPr>
          <p:spPr>
            <a:xfrm>
              <a:off x="2846693" y="1966736"/>
              <a:ext cx="6264041" cy="2794681"/>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106D858-3168-3349-B0CF-B7EE3423E5CC}"/>
                </a:ext>
              </a:extLst>
            </p:cNvPr>
            <p:cNvSpPr/>
            <p:nvPr/>
          </p:nvSpPr>
          <p:spPr>
            <a:xfrm>
              <a:off x="2928756" y="2563504"/>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8A0DD115-A997-AB8C-8FD3-1EBCD1826F26}"/>
                </a:ext>
              </a:extLst>
            </p:cNvPr>
            <p:cNvSpPr/>
            <p:nvPr/>
          </p:nvSpPr>
          <p:spPr>
            <a:xfrm>
              <a:off x="3535819" y="3540239"/>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C4F81CBB-3085-ACBE-D689-071C18092B4A}"/>
                </a:ext>
              </a:extLst>
            </p:cNvPr>
            <p:cNvSpPr/>
            <p:nvPr/>
          </p:nvSpPr>
          <p:spPr>
            <a:xfrm>
              <a:off x="4258052" y="4195010"/>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1CAAF190-EE46-AD88-08E4-DE2E0731A57D}"/>
                </a:ext>
              </a:extLst>
            </p:cNvPr>
            <p:cNvSpPr/>
            <p:nvPr/>
          </p:nvSpPr>
          <p:spPr>
            <a:xfrm>
              <a:off x="8923738" y="2241776"/>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B154DAB6-CDE3-3601-A77D-0C6D5857A466}"/>
                </a:ext>
              </a:extLst>
            </p:cNvPr>
            <p:cNvSpPr/>
            <p:nvPr/>
          </p:nvSpPr>
          <p:spPr>
            <a:xfrm>
              <a:off x="8504118" y="3202082"/>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FC112946-5EC7-1E49-5087-5926994A6FC3}"/>
                </a:ext>
              </a:extLst>
            </p:cNvPr>
            <p:cNvSpPr/>
            <p:nvPr/>
          </p:nvSpPr>
          <p:spPr>
            <a:xfrm>
              <a:off x="7915921" y="3864335"/>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0" name="Straight Connector 39">
              <a:extLst>
                <a:ext uri="{FF2B5EF4-FFF2-40B4-BE49-F238E27FC236}">
                  <a16:creationId xmlns:a16="http://schemas.microsoft.com/office/drawing/2014/main" id="{F5F120C1-7E1B-67BB-9F64-7E01CC8CA023}"/>
                </a:ext>
              </a:extLst>
            </p:cNvPr>
            <p:cNvCxnSpPr>
              <a:cxnSpLocks/>
            </p:cNvCxnSpPr>
            <p:nvPr/>
          </p:nvCxnSpPr>
          <p:spPr>
            <a:xfrm>
              <a:off x="4373209" y="4394555"/>
              <a:ext cx="0" cy="811669"/>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1" name="Text Placeholder 3">
              <a:extLst>
                <a:ext uri="{FF2B5EF4-FFF2-40B4-BE49-F238E27FC236}">
                  <a16:creationId xmlns:a16="http://schemas.microsoft.com/office/drawing/2014/main" id="{D637A9FF-4044-851F-12A7-CCF3E4326019}"/>
                </a:ext>
              </a:extLst>
            </p:cNvPr>
            <p:cNvSpPr txBox="1">
              <a:spLocks/>
            </p:cNvSpPr>
            <p:nvPr/>
          </p:nvSpPr>
          <p:spPr>
            <a:xfrm>
              <a:off x="1567633" y="1149513"/>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42" name="Text Placeholder 3">
              <a:extLst>
                <a:ext uri="{FF2B5EF4-FFF2-40B4-BE49-F238E27FC236}">
                  <a16:creationId xmlns:a16="http://schemas.microsoft.com/office/drawing/2014/main" id="{B405652B-1EB2-0514-21F8-00F60E1371BE}"/>
                </a:ext>
              </a:extLst>
            </p:cNvPr>
            <p:cNvSpPr txBox="1">
              <a:spLocks/>
            </p:cNvSpPr>
            <p:nvPr/>
          </p:nvSpPr>
          <p:spPr>
            <a:xfrm>
              <a:off x="3566299" y="5324415"/>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Start</a:t>
              </a:r>
            </a:p>
          </p:txBody>
        </p:sp>
        <p:sp>
          <p:nvSpPr>
            <p:cNvPr id="43" name="Text Placeholder 3">
              <a:extLst>
                <a:ext uri="{FF2B5EF4-FFF2-40B4-BE49-F238E27FC236}">
                  <a16:creationId xmlns:a16="http://schemas.microsoft.com/office/drawing/2014/main" id="{265B2F52-1055-E456-1C4E-4F4A5F688BA9}"/>
                </a:ext>
              </a:extLst>
            </p:cNvPr>
            <p:cNvSpPr txBox="1">
              <a:spLocks/>
            </p:cNvSpPr>
            <p:nvPr/>
          </p:nvSpPr>
          <p:spPr>
            <a:xfrm>
              <a:off x="4433370" y="5339033"/>
              <a:ext cx="5395028" cy="149374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large</a:t>
              </a:r>
              <a:endParaRPr lang="en-US" sz="1400" dirty="0">
                <a:solidFill>
                  <a:schemeClr val="tx1">
                    <a:lumMod val="85000"/>
                    <a:lumOff val="15000"/>
                  </a:schemeClr>
                </a:solidFill>
                <a:latin typeface="Sofia Pro" pitchFamily="2" charset="0"/>
              </a:endParaRPr>
            </a:p>
          </p:txBody>
        </p:sp>
        <p:sp>
          <p:nvSpPr>
            <p:cNvPr id="44" name="Text Placeholder 3">
              <a:extLst>
                <a:ext uri="{FF2B5EF4-FFF2-40B4-BE49-F238E27FC236}">
                  <a16:creationId xmlns:a16="http://schemas.microsoft.com/office/drawing/2014/main" id="{51E5AF11-5F92-E639-80A9-339950D7582A}"/>
                </a:ext>
              </a:extLst>
            </p:cNvPr>
            <p:cNvSpPr txBox="1">
              <a:spLocks/>
            </p:cNvSpPr>
            <p:nvPr/>
          </p:nvSpPr>
          <p:spPr>
            <a:xfrm>
              <a:off x="9223236" y="5003944"/>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0</a:t>
              </a:r>
            </a:p>
          </p:txBody>
        </p:sp>
        <p:cxnSp>
          <p:nvCxnSpPr>
            <p:cNvPr id="45" name="Straight Arrow Connector 44">
              <a:extLst>
                <a:ext uri="{FF2B5EF4-FFF2-40B4-BE49-F238E27FC236}">
                  <a16:creationId xmlns:a16="http://schemas.microsoft.com/office/drawing/2014/main" id="{AAE860E6-DA8F-A5D1-9CCB-8782F927247D}"/>
                </a:ext>
              </a:extLst>
            </p:cNvPr>
            <p:cNvCxnSpPr>
              <a:cxnSpLocks/>
            </p:cNvCxnSpPr>
            <p:nvPr/>
          </p:nvCxnSpPr>
          <p:spPr>
            <a:xfrm flipH="1" flipV="1">
              <a:off x="3178536" y="2793819"/>
              <a:ext cx="5282263" cy="444534"/>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8C2446EA-D3C1-FF16-A787-567A5E863EF1}"/>
                </a:ext>
              </a:extLst>
            </p:cNvPr>
            <p:cNvCxnSpPr>
              <a:cxnSpLocks/>
            </p:cNvCxnSpPr>
            <p:nvPr/>
          </p:nvCxnSpPr>
          <p:spPr>
            <a:xfrm flipH="1" flipV="1">
              <a:off x="3768940" y="3759024"/>
              <a:ext cx="4089783" cy="141407"/>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781A09E6-5AA7-E684-3169-B8A8DCB19B00}"/>
                </a:ext>
              </a:extLst>
            </p:cNvPr>
            <p:cNvCxnSpPr>
              <a:cxnSpLocks/>
            </p:cNvCxnSpPr>
            <p:nvPr/>
          </p:nvCxnSpPr>
          <p:spPr>
            <a:xfrm flipH="1">
              <a:off x="4576814" y="3987147"/>
              <a:ext cx="3247667" cy="2985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C14B0E30-F524-6C7A-1A61-087040D4CF0F}"/>
                </a:ext>
              </a:extLst>
            </p:cNvPr>
            <p:cNvCxnSpPr>
              <a:cxnSpLocks/>
              <a:endCxn id="35" idx="6"/>
            </p:cNvCxnSpPr>
            <p:nvPr/>
          </p:nvCxnSpPr>
          <p:spPr>
            <a:xfrm flipH="1">
              <a:off x="3766134" y="3324269"/>
              <a:ext cx="4694665" cy="331128"/>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C5F87DE-1606-630C-852F-E6DA8AC0B3B5}"/>
                </a:ext>
              </a:extLst>
            </p:cNvPr>
            <p:cNvCxnSpPr>
              <a:cxnSpLocks/>
            </p:cNvCxnSpPr>
            <p:nvPr/>
          </p:nvCxnSpPr>
          <p:spPr>
            <a:xfrm flipH="1">
              <a:off x="3178536" y="2349012"/>
              <a:ext cx="5701883" cy="3773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52" name="TextBox 51">
            <a:extLst>
              <a:ext uri="{FF2B5EF4-FFF2-40B4-BE49-F238E27FC236}">
                <a16:creationId xmlns:a16="http://schemas.microsoft.com/office/drawing/2014/main" id="{C90B7511-FB20-0BF2-A6AD-AA16A55D92BD}"/>
              </a:ext>
            </a:extLst>
          </p:cNvPr>
          <p:cNvSpPr txBox="1"/>
          <p:nvPr/>
        </p:nvSpPr>
        <p:spPr>
          <a:xfrm>
            <a:off x="5166842" y="4921668"/>
            <a:ext cx="1858315" cy="217968"/>
          </a:xfrm>
          <a:prstGeom prst="rect">
            <a:avLst/>
          </a:prstGeom>
          <a:noFill/>
        </p:spPr>
        <p:txBody>
          <a:bodyPr wrap="square" rtlCol="0">
            <a:spAutoFit/>
          </a:bodyPr>
          <a:lstStyle/>
          <a:p>
            <a:r>
              <a:rPr lang="en-US" sz="800" dirty="0"/>
              <a:t>This image was generated using AI tools</a:t>
            </a:r>
          </a:p>
        </p:txBody>
      </p:sp>
    </p:spTree>
    <p:extLst>
      <p:ext uri="{BB962C8B-B14F-4D97-AF65-F5344CB8AC3E}">
        <p14:creationId xmlns:p14="http://schemas.microsoft.com/office/powerpoint/2010/main" val="3815769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Introduction to Error </a:t>
            </a:r>
            <a:br>
              <a:rPr lang="en-US" dirty="0"/>
            </a:br>
            <a:r>
              <a:rPr lang="en-US" dirty="0"/>
              <a:t>and Loss Functions </a:t>
            </a:r>
          </a:p>
        </p:txBody>
      </p:sp>
    </p:spTree>
    <p:extLst>
      <p:ext uri="{BB962C8B-B14F-4D97-AF65-F5344CB8AC3E}">
        <p14:creationId xmlns:p14="http://schemas.microsoft.com/office/powerpoint/2010/main" val="1153625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Loss Functions</a:t>
            </a:r>
          </a:p>
        </p:txBody>
      </p:sp>
      <p:sp>
        <p:nvSpPr>
          <p:cNvPr id="5" name="Content Placeholder 4">
            <a:extLst>
              <a:ext uri="{FF2B5EF4-FFF2-40B4-BE49-F238E27FC236}">
                <a16:creationId xmlns:a16="http://schemas.microsoft.com/office/drawing/2014/main" id="{6F407849-EEE1-DD64-6D0C-92948CB512D4}"/>
              </a:ext>
            </a:extLst>
          </p:cNvPr>
          <p:cNvSpPr>
            <a:spLocks noGrp="1"/>
          </p:cNvSpPr>
          <p:nvPr>
            <p:ph sz="half" idx="1"/>
          </p:nvPr>
        </p:nvSpPr>
        <p:spPr/>
        <p:txBody>
          <a:bodyPr/>
          <a:lstStyle/>
          <a:p>
            <a:pPr marL="519113" indent="-519113"/>
            <a:r>
              <a:rPr lang="en-US" sz="3600" dirty="0"/>
              <a:t>How do we quantify prediction error?</a:t>
            </a:r>
          </a:p>
          <a:p>
            <a:endParaRPr lang="en-US" dirty="0"/>
          </a:p>
        </p:txBody>
      </p:sp>
      <p:sp>
        <p:nvSpPr>
          <p:cNvPr id="6" name="Content Placeholder 5">
            <a:extLst>
              <a:ext uri="{FF2B5EF4-FFF2-40B4-BE49-F238E27FC236}">
                <a16:creationId xmlns:a16="http://schemas.microsoft.com/office/drawing/2014/main" id="{4CB52918-1530-4975-3DA3-F7898A6FF226}"/>
              </a:ext>
            </a:extLst>
          </p:cNvPr>
          <p:cNvSpPr>
            <a:spLocks noGrp="1"/>
          </p:cNvSpPr>
          <p:nvPr>
            <p:ph sz="half" idx="2"/>
          </p:nvPr>
        </p:nvSpPr>
        <p:spPr/>
        <p:txBody>
          <a:bodyPr/>
          <a:lstStyle/>
          <a:p>
            <a:endParaRPr lang="en-US"/>
          </a:p>
        </p:txBody>
      </p:sp>
      <p:pic>
        <p:nvPicPr>
          <p:cNvPr id="2" name="Picture 2" descr="Season 1 Episode 4 Joe GIF by Paramount+">
            <a:extLst>
              <a:ext uri="{FF2B5EF4-FFF2-40B4-BE49-F238E27FC236}">
                <a16:creationId xmlns:a16="http://schemas.microsoft.com/office/drawing/2014/main" id="{054FE86E-F215-7080-EBD1-717EF87A77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095" y="1848703"/>
            <a:ext cx="4115369" cy="4115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329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7176-5EA5-963F-2F96-87BB2AF16E47}"/>
              </a:ext>
            </a:extLst>
          </p:cNvPr>
          <p:cNvSpPr>
            <a:spLocks noGrp="1"/>
          </p:cNvSpPr>
          <p:nvPr>
            <p:ph type="title"/>
          </p:nvPr>
        </p:nvSpPr>
        <p:spPr/>
        <p:txBody>
          <a:bodyPr/>
          <a:lstStyle/>
          <a:p>
            <a:r>
              <a:rPr lang="en-US" dirty="0"/>
              <a:t>Mean Squared Error (MSE)</a:t>
            </a:r>
          </a:p>
        </p:txBody>
      </p:sp>
      <p:pic>
        <p:nvPicPr>
          <p:cNvPr id="8" name="Picture 7">
            <a:extLst>
              <a:ext uri="{FF2B5EF4-FFF2-40B4-BE49-F238E27FC236}">
                <a16:creationId xmlns:a16="http://schemas.microsoft.com/office/drawing/2014/main" id="{61480859-1ED8-9DDB-10A9-2488CC1731D3}"/>
              </a:ext>
            </a:extLst>
          </p:cNvPr>
          <p:cNvPicPr>
            <a:picLocks noChangeAspect="1"/>
          </p:cNvPicPr>
          <p:nvPr/>
        </p:nvPicPr>
        <p:blipFill>
          <a:blip r:embed="rId3"/>
          <a:stretch>
            <a:fillRect/>
          </a:stretch>
        </p:blipFill>
        <p:spPr>
          <a:xfrm>
            <a:off x="3889613" y="1690688"/>
            <a:ext cx="4607868" cy="4630680"/>
          </a:xfrm>
          <a:prstGeom prst="rect">
            <a:avLst/>
          </a:prstGeom>
        </p:spPr>
      </p:pic>
    </p:spTree>
    <p:extLst>
      <p:ext uri="{BB962C8B-B14F-4D97-AF65-F5344CB8AC3E}">
        <p14:creationId xmlns:p14="http://schemas.microsoft.com/office/powerpoint/2010/main" val="3756591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16549-7E43-58D0-826D-31374FA6EBD6}"/>
              </a:ext>
            </a:extLst>
          </p:cNvPr>
          <p:cNvSpPr>
            <a:spLocks noGrp="1"/>
          </p:cNvSpPr>
          <p:nvPr>
            <p:ph type="title"/>
          </p:nvPr>
        </p:nvSpPr>
        <p:spPr/>
        <p:txBody>
          <a:bodyPr/>
          <a:lstStyle/>
          <a:p>
            <a:r>
              <a:rPr lang="en-US" dirty="0"/>
              <a:t>Cross Entropy</a:t>
            </a:r>
          </a:p>
        </p:txBody>
      </p:sp>
      <p:graphicFrame>
        <p:nvGraphicFramePr>
          <p:cNvPr id="7" name="Chart 6">
            <a:extLst>
              <a:ext uri="{FF2B5EF4-FFF2-40B4-BE49-F238E27FC236}">
                <a16:creationId xmlns:a16="http://schemas.microsoft.com/office/drawing/2014/main" id="{ACFFB0C7-B3F2-C986-AC09-A921CE09EA3A}"/>
              </a:ext>
            </a:extLst>
          </p:cNvPr>
          <p:cNvGraphicFramePr/>
          <p:nvPr>
            <p:extLst>
              <p:ext uri="{D42A27DB-BD31-4B8C-83A1-F6EECF244321}">
                <p14:modId xmlns:p14="http://schemas.microsoft.com/office/powerpoint/2010/main" val="1011760371"/>
              </p:ext>
            </p:extLst>
          </p:nvPr>
        </p:nvGraphicFramePr>
        <p:xfrm>
          <a:off x="7304091" y="1548520"/>
          <a:ext cx="4301373" cy="475674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62A3E989-F03C-9BE3-504C-CD21EE2D37E1}"/>
              </a:ext>
            </a:extLst>
          </p:cNvPr>
          <p:cNvGraphicFramePr/>
          <p:nvPr>
            <p:extLst>
              <p:ext uri="{D42A27DB-BD31-4B8C-83A1-F6EECF244321}">
                <p14:modId xmlns:p14="http://schemas.microsoft.com/office/powerpoint/2010/main" val="2197598565"/>
              </p:ext>
            </p:extLst>
          </p:nvPr>
        </p:nvGraphicFramePr>
        <p:xfrm>
          <a:off x="586536" y="2945634"/>
          <a:ext cx="6103088" cy="2565340"/>
        </p:xfrm>
        <a:graphic>
          <a:graphicData uri="http://schemas.openxmlformats.org/drawingml/2006/chart">
            <c:chart xmlns:c="http://schemas.openxmlformats.org/drawingml/2006/chart" xmlns:r="http://schemas.openxmlformats.org/officeDocument/2006/relationships" r:id="rId4"/>
          </a:graphicData>
        </a:graphic>
      </p:graphicFrame>
      <p:cxnSp>
        <p:nvCxnSpPr>
          <p:cNvPr id="10" name="Straight Connector 9">
            <a:extLst>
              <a:ext uri="{FF2B5EF4-FFF2-40B4-BE49-F238E27FC236}">
                <a16:creationId xmlns:a16="http://schemas.microsoft.com/office/drawing/2014/main" id="{2538EEA4-2E25-A43F-1873-75CA21729A67}"/>
              </a:ext>
            </a:extLst>
          </p:cNvPr>
          <p:cNvCxnSpPr>
            <a:cxnSpLocks/>
          </p:cNvCxnSpPr>
          <p:nvPr/>
        </p:nvCxnSpPr>
        <p:spPr>
          <a:xfrm>
            <a:off x="1201003" y="3125337"/>
            <a:ext cx="3207224" cy="1910687"/>
          </a:xfrm>
          <a:prstGeom prst="line">
            <a:avLst/>
          </a:prstGeom>
          <a:ln w="66675">
            <a:solidFill>
              <a:srgbClr val="65BB7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838546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73469ae3-3789-4a7f-87ef-b4423e3499cf">
      <Terms xmlns="http://schemas.microsoft.com/office/infopath/2007/PartnerControls"/>
    </lcf76f155ced4ddcb4097134ff3c332f>
    <TaxCatchAll xmlns="370954b4-d60e-43df-a72f-328730ed82f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E74D62019A86849A6E8272CE3CB8567" ma:contentTypeVersion="12" ma:contentTypeDescription="Create a new document." ma:contentTypeScope="" ma:versionID="2d0cdc45aa52ba79b5d28286212a08c0">
  <xsd:schema xmlns:xsd="http://www.w3.org/2001/XMLSchema" xmlns:xs="http://www.w3.org/2001/XMLSchema" xmlns:p="http://schemas.microsoft.com/office/2006/metadata/properties" xmlns:ns2="73469ae3-3789-4a7f-87ef-b4423e3499cf" xmlns:ns3="370954b4-d60e-43df-a72f-328730ed82f8" targetNamespace="http://schemas.microsoft.com/office/2006/metadata/properties" ma:root="true" ma:fieldsID="6b234d4cfa38415ea246b4997f2e87fc" ns2:_="" ns3:_="">
    <xsd:import namespace="73469ae3-3789-4a7f-87ef-b4423e3499cf"/>
    <xsd:import namespace="370954b4-d60e-43df-a72f-328730ed82f8"/>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3469ae3-3789-4a7f-87ef-b4423e3499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70954b4-d60e-43df-a72f-328730ed82f8"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382dca3c-54a7-41ab-aa21-4ab4e1588e2d}" ma:internalName="TaxCatchAll" ma:showField="CatchAllData" ma:web="370954b4-d60e-43df-a72f-328730ed82f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38677FA-F138-428B-9820-6F102A8FC0B0}">
  <ds:schemaRefs>
    <ds:schemaRef ds:uri="http://purl.org/dc/dcmitype/"/>
    <ds:schemaRef ds:uri="http://purl.org/dc/elements/1.1/"/>
    <ds:schemaRef ds:uri="http://www.w3.org/XML/1998/namespace"/>
    <ds:schemaRef ds:uri="http://schemas.microsoft.com/office/2006/documentManagement/types"/>
    <ds:schemaRef ds:uri="http://schemas.microsoft.com/office/2006/metadata/properties"/>
    <ds:schemaRef ds:uri="457672a9-2aae-4e32-9c0c-21a1a727485c"/>
    <ds:schemaRef ds:uri="http://schemas.microsoft.com/office/infopath/2007/PartnerControls"/>
    <ds:schemaRef ds:uri="http://schemas.openxmlformats.org/package/2006/metadata/core-properties"/>
    <ds:schemaRef ds:uri="dab19d59-310d-4ad5-9870-435903295c2c"/>
    <ds:schemaRef ds:uri="http://purl.org/dc/terms/"/>
    <ds:schemaRef ds:uri="73469ae3-3789-4a7f-87ef-b4423e3499cf"/>
    <ds:schemaRef ds:uri="370954b4-d60e-43df-a72f-328730ed82f8"/>
  </ds:schemaRefs>
</ds:datastoreItem>
</file>

<file path=customXml/itemProps2.xml><?xml version="1.0" encoding="utf-8"?>
<ds:datastoreItem xmlns:ds="http://schemas.openxmlformats.org/officeDocument/2006/customXml" ds:itemID="{69F4D05C-B949-4873-951D-4809C58FD8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3469ae3-3789-4a7f-87ef-b4423e3499cf"/>
    <ds:schemaRef ds:uri="370954b4-d60e-43df-a72f-328730ed82f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E8D0B54-EA8A-470E-AA56-47CC8CFEFA3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44</TotalTime>
  <Words>1420</Words>
  <Application>Microsoft Office PowerPoint</Application>
  <PresentationFormat>Widescreen</PresentationFormat>
  <Paragraphs>88</Paragraphs>
  <Slides>17</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Avenir Black</vt:lpstr>
      <vt:lpstr>Calibri</vt:lpstr>
      <vt:lpstr>Calibri Light</vt:lpstr>
      <vt:lpstr>Sofia Pro</vt:lpstr>
      <vt:lpstr>Söhne</vt:lpstr>
      <vt:lpstr>Symbol</vt:lpstr>
      <vt:lpstr>Office Theme</vt:lpstr>
      <vt:lpstr>PowerPoint Presentation</vt:lpstr>
      <vt:lpstr>Module 3 Objectives</vt:lpstr>
      <vt:lpstr>Understanding Gradient Descent</vt:lpstr>
      <vt:lpstr>It’s All Downhill From Here</vt:lpstr>
      <vt:lpstr>PowerPoint Presentation</vt:lpstr>
      <vt:lpstr>Introduction to Error  and Loss Functions </vt:lpstr>
      <vt:lpstr>Loss Functions</vt:lpstr>
      <vt:lpstr>Mean Squared Error (MSE)</vt:lpstr>
      <vt:lpstr>Cross Entropy</vt:lpstr>
      <vt:lpstr>Optimizers and Advanced Gradient Descent Techniques</vt:lpstr>
      <vt:lpstr>PowerPoint Presentation</vt:lpstr>
      <vt:lpstr>PowerPoint Presentation</vt:lpstr>
      <vt:lpstr>PowerPoint Presentation</vt:lpstr>
      <vt:lpstr> Choosing the Right Optimizer: A Quick Guide</vt:lpstr>
      <vt:lpstr>PowerPoint Presentation</vt:lpstr>
      <vt:lpstr>Hyperparameter Optimization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Rhodes,Elizabeth A</dc:creator>
  <cp:lastModifiedBy>Gitzendanner, Matt</cp:lastModifiedBy>
  <cp:revision>9</cp:revision>
  <dcterms:created xsi:type="dcterms:W3CDTF">2022-10-29T18:14:49Z</dcterms:created>
  <dcterms:modified xsi:type="dcterms:W3CDTF">2024-01-04T17:51:09Z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